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8" r:id="rId2"/>
    <p:sldId id="267" r:id="rId3"/>
    <p:sldId id="271" r:id="rId4"/>
    <p:sldId id="284" r:id="rId5"/>
    <p:sldId id="285" r:id="rId6"/>
    <p:sldId id="280" r:id="rId7"/>
    <p:sldId id="273" r:id="rId8"/>
    <p:sldId id="286" r:id="rId9"/>
    <p:sldId id="272" r:id="rId10"/>
    <p:sldId id="287" r:id="rId11"/>
    <p:sldId id="288" r:id="rId12"/>
    <p:sldId id="289" r:id="rId13"/>
    <p:sldId id="290" r:id="rId14"/>
    <p:sldId id="291" r:id="rId15"/>
    <p:sldId id="292" r:id="rId16"/>
    <p:sldId id="293" r:id="rId17"/>
    <p:sldId id="294" r:id="rId18"/>
    <p:sldId id="295" r:id="rId19"/>
    <p:sldId id="296" r:id="rId20"/>
    <p:sldId id="297" r:id="rId21"/>
    <p:sldId id="298" r:id="rId22"/>
    <p:sldId id="299" r:id="rId23"/>
    <p:sldId id="300" r:id="rId24"/>
    <p:sldId id="301" r:id="rId25"/>
    <p:sldId id="302" r:id="rId26"/>
    <p:sldId id="303" r:id="rId27"/>
    <p:sldId id="304" r:id="rId28"/>
    <p:sldId id="305" r:id="rId29"/>
    <p:sldId id="306" r:id="rId30"/>
    <p:sldId id="307" r:id="rId31"/>
    <p:sldId id="274" r:id="rId32"/>
    <p:sldId id="275" r:id="rId33"/>
    <p:sldId id="281" r:id="rId34"/>
    <p:sldId id="282" r:id="rId35"/>
    <p:sldId id="277" r:id="rId36"/>
    <p:sldId id="278" r:id="rId37"/>
    <p:sldId id="279" r:id="rId38"/>
    <p:sldId id="265" r:id="rId3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53" autoAdjust="0"/>
    <p:restoredTop sz="94660"/>
  </p:normalViewPr>
  <p:slideViewPr>
    <p:cSldViewPr>
      <p:cViewPr varScale="1">
        <p:scale>
          <a:sx n="84" d="100"/>
          <a:sy n="84" d="100"/>
        </p:scale>
        <p:origin x="1464"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12/6/2023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12/6/2023</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12/6/2023</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12/6/2023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www.google.com/" TargetMode="External"/><Relationship Id="rId2" Type="http://schemas.openxmlformats.org/officeDocument/2006/relationships/hyperlink" Target="https://www.w3schools.com/" TargetMode="External"/><Relationship Id="rId1" Type="http://schemas.openxmlformats.org/officeDocument/2006/relationships/slideLayout" Target="../slideLayouts/slideLayout3.xml"/><Relationship Id="rId5" Type="http://schemas.openxmlformats.org/officeDocument/2006/relationships/hyperlink" Target="https://bennettfeely.com/clippy/" TargetMode="External"/><Relationship Id="rId4" Type="http://schemas.openxmlformats.org/officeDocument/2006/relationships/hyperlink" Target="https://www.simplyrecipes.com/" TargetMode="External"/></Relationships>
</file>

<file path=ppt/slides/_rels/slide3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43608" y="1628800"/>
            <a:ext cx="6624736" cy="1200329"/>
          </a:xfrm>
          <a:prstGeom prst="rect">
            <a:avLst/>
          </a:prstGeom>
          <a:noFill/>
        </p:spPr>
        <p:txBody>
          <a:bodyPr wrap="square" rtlCol="0">
            <a:spAutoFit/>
          </a:bodyPr>
          <a:lstStyle/>
          <a:p>
            <a:pPr algn="ctr"/>
            <a:r>
              <a:rPr lang="en-US" sz="3600" dirty="0">
                <a:solidFill>
                  <a:srgbClr val="FF0000"/>
                </a:solidFill>
                <a:latin typeface="Arial Black" pitchFamily="34" charset="0"/>
              </a:rPr>
              <a:t>Front End Engineering-I Project</a:t>
            </a:r>
          </a:p>
        </p:txBody>
      </p:sp>
      <p:sp>
        <p:nvSpPr>
          <p:cNvPr id="5" name="TextBox 4"/>
          <p:cNvSpPr txBox="1"/>
          <p:nvPr/>
        </p:nvSpPr>
        <p:spPr>
          <a:xfrm>
            <a:off x="3275856" y="4653136"/>
            <a:ext cx="255198" cy="954107"/>
          </a:xfrm>
          <a:prstGeom prst="rect">
            <a:avLst/>
          </a:prstGeom>
          <a:noFill/>
        </p:spPr>
        <p:txBody>
          <a:bodyPr wrap="none" rtlCol="0">
            <a:spAutoFit/>
          </a:bodyPr>
          <a:lstStyle/>
          <a:p>
            <a:r>
              <a:rPr lang="en-US" sz="2000" dirty="0">
                <a:latin typeface="Times New Roman" pitchFamily="18" charset="0"/>
                <a:cs typeface="Times New Roman" pitchFamily="18" charset="0"/>
              </a:rPr>
              <a:t>:</a:t>
            </a:r>
          </a:p>
          <a:p>
            <a:endParaRPr lang="en-US" dirty="0"/>
          </a:p>
          <a:p>
            <a:endParaRPr lang="en-US" dirty="0"/>
          </a:p>
        </p:txBody>
      </p:sp>
      <p:sp>
        <p:nvSpPr>
          <p:cNvPr id="6" name="TextBox 5">
            <a:extLst>
              <a:ext uri="{FF2B5EF4-FFF2-40B4-BE49-F238E27FC236}">
                <a16:creationId xmlns:a16="http://schemas.microsoft.com/office/drawing/2014/main" id="{39596CC0-0544-9FD2-7AFD-B23ECB7AE8F4}"/>
              </a:ext>
            </a:extLst>
          </p:cNvPr>
          <p:cNvSpPr txBox="1"/>
          <p:nvPr/>
        </p:nvSpPr>
        <p:spPr>
          <a:xfrm>
            <a:off x="2195736" y="2852936"/>
            <a:ext cx="5112568" cy="2492990"/>
          </a:xfrm>
          <a:prstGeom prst="rect">
            <a:avLst/>
          </a:prstGeom>
          <a:solidFill>
            <a:schemeClr val="accent6">
              <a:lumMod val="60000"/>
              <a:lumOff val="40000"/>
            </a:schemeClr>
          </a:solidFill>
        </p:spPr>
        <p:txBody>
          <a:bodyPr wrap="square" rtlCol="0">
            <a:spAutoFit/>
          </a:bodyPr>
          <a:lstStyle/>
          <a:p>
            <a:r>
              <a:rPr lang="en-US" sz="2000" dirty="0"/>
              <a:t>Team Details: </a:t>
            </a:r>
            <a:r>
              <a:rPr lang="en-US" sz="2000" dirty="0" err="1"/>
              <a:t>Harsainyam</a:t>
            </a:r>
            <a:r>
              <a:rPr lang="en-US" sz="2000" dirty="0"/>
              <a:t> Singh(2310991840)</a:t>
            </a:r>
          </a:p>
          <a:p>
            <a:r>
              <a:rPr lang="en-US" sz="2000" dirty="0"/>
              <a:t>                         </a:t>
            </a:r>
            <a:r>
              <a:rPr lang="en-US" sz="2000" dirty="0" err="1"/>
              <a:t>Harshdeep</a:t>
            </a:r>
            <a:r>
              <a:rPr lang="en-US" sz="2000" dirty="0"/>
              <a:t> Singh(2310991841)</a:t>
            </a:r>
          </a:p>
          <a:p>
            <a:r>
              <a:rPr lang="en-US" sz="2000" dirty="0"/>
              <a:t>	         </a:t>
            </a:r>
            <a:r>
              <a:rPr lang="en-US" sz="2000" dirty="0" err="1"/>
              <a:t>Harshdeep</a:t>
            </a:r>
            <a:r>
              <a:rPr lang="en-US" sz="2000" dirty="0"/>
              <a:t> Singh(2310991842)</a:t>
            </a:r>
          </a:p>
          <a:p>
            <a:endParaRPr lang="en-US" sz="2000" dirty="0"/>
          </a:p>
          <a:p>
            <a:endParaRPr lang="en-US" sz="2000" dirty="0"/>
          </a:p>
          <a:p>
            <a:endParaRPr lang="en-US" dirty="0">
              <a:solidFill>
                <a:schemeClr val="bg1"/>
              </a:solidFill>
            </a:endParaRPr>
          </a:p>
          <a:p>
            <a:r>
              <a:rPr lang="en-US" sz="2000" dirty="0">
                <a:latin typeface="Times New Roman" pitchFamily="18" charset="0"/>
                <a:cs typeface="Times New Roman" pitchFamily="18" charset="0"/>
              </a:rPr>
              <a:t>Faculty Coordinator: </a:t>
            </a:r>
            <a:r>
              <a:rPr lang="en-US" sz="2000" dirty="0" err="1">
                <a:latin typeface="Times New Roman" pitchFamily="18" charset="0"/>
                <a:cs typeface="Times New Roman" pitchFamily="18" charset="0"/>
              </a:rPr>
              <a:t>Dr.Bhisham</a:t>
            </a:r>
            <a:r>
              <a:rPr lang="en-US" sz="2000" dirty="0">
                <a:latin typeface="Times New Roman" pitchFamily="18" charset="0"/>
                <a:cs typeface="Times New Roman" pitchFamily="18" charset="0"/>
              </a:rPr>
              <a:t> Sharma</a:t>
            </a:r>
            <a:endParaRPr lang="en-US" dirty="0">
              <a:solidFill>
                <a:schemeClr val="bg1"/>
              </a:solidFill>
            </a:endParaRPr>
          </a:p>
          <a:p>
            <a:endParaRPr lang="en-US" dirty="0">
              <a:solidFill>
                <a:schemeClr val="bg1"/>
              </a:solidFill>
            </a:endParaRPr>
          </a:p>
        </p:txBody>
      </p:sp>
      <p:sp>
        <p:nvSpPr>
          <p:cNvPr id="9" name="TextBox 8"/>
          <p:cNvSpPr txBox="1"/>
          <p:nvPr/>
        </p:nvSpPr>
        <p:spPr>
          <a:xfrm>
            <a:off x="1187624" y="5661248"/>
            <a:ext cx="6947095" cy="707886"/>
          </a:xfrm>
          <a:prstGeom prst="rect">
            <a:avLst/>
          </a:prstGeom>
          <a:noFill/>
        </p:spPr>
        <p:txBody>
          <a:bodyPr wrap="none" rtlCol="0">
            <a:spAutoFit/>
          </a:bodyPr>
          <a:lstStyle/>
          <a:p>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Institute of Engineering and Technology, </a:t>
            </a:r>
          </a:p>
          <a:p>
            <a:pPr algn="ctr"/>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Punjab</a:t>
            </a:r>
          </a:p>
        </p:txBody>
      </p:sp>
    </p:spTree>
  </p:cSld>
  <p:clrMapOvr>
    <a:masterClrMapping/>
  </p:clrMapOvr>
  <p:transition advTm="4000">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2699C0-25D4-D6FB-831F-0D7A28D6BABD}"/>
              </a:ext>
            </a:extLst>
          </p:cNvPr>
          <p:cNvSpPr txBox="1"/>
          <p:nvPr/>
        </p:nvSpPr>
        <p:spPr>
          <a:xfrm>
            <a:off x="0" y="980728"/>
            <a:ext cx="9036496" cy="2523768"/>
          </a:xfrm>
          <a:prstGeom prst="rect">
            <a:avLst/>
          </a:prstGeom>
          <a:noFill/>
        </p:spPr>
        <p:txBody>
          <a:bodyPr wrap="square" rtlCol="0">
            <a:spAutoFit/>
          </a:bodyPr>
          <a:lstStyle/>
          <a:p>
            <a:pPr marL="228600" indent="457200"/>
            <a:r>
              <a:rPr lang="en-US" sz="2000" b="1" dirty="0"/>
              <a:t>FRONT END -:</a:t>
            </a:r>
            <a:endParaRPr lang="en-IN" sz="2000" b="1" dirty="0"/>
          </a:p>
          <a:p>
            <a:pPr marL="228600" indent="457200"/>
            <a:r>
              <a:rPr lang="en-US" sz="2000" b="1" dirty="0"/>
              <a:t> </a:t>
            </a:r>
            <a:endParaRPr lang="en-IN" sz="2000" b="1" dirty="0"/>
          </a:p>
          <a:p>
            <a:pPr marL="342900" lvl="0" indent="-342900" algn="just">
              <a:buFont typeface="Symbol" panose="05050102010706020507" pitchFamily="18" charset="2"/>
              <a:buChar char=""/>
            </a:pPr>
            <a:r>
              <a:rPr lang="en-US" sz="2000" b="1" dirty="0"/>
              <a:t>HTML(Hypertext  Markup Language)-:     HTML is the base of our main website .It is Used to make the structure of a website which include different tags.</a:t>
            </a:r>
            <a:endParaRPr lang="en-IN" sz="2000" b="1" dirty="0"/>
          </a:p>
          <a:p>
            <a:pPr marL="1143000" algn="just"/>
            <a:r>
              <a:rPr lang="en-US" sz="2000" b="1" dirty="0"/>
              <a:t> </a:t>
            </a:r>
            <a:endParaRPr lang="en-IN" sz="2000" b="1" dirty="0"/>
          </a:p>
          <a:p>
            <a:pPr marL="342900" lvl="0" indent="-342900" algn="just">
              <a:buFont typeface="Symbol" panose="05050102010706020507" pitchFamily="18" charset="2"/>
              <a:buChar char=""/>
            </a:pPr>
            <a:r>
              <a:rPr lang="en-US" sz="2000" b="1" dirty="0"/>
              <a:t>HTML5-:  Html5 is just html but with added features such as audio video support.</a:t>
            </a:r>
            <a:endParaRPr lang="en-IN" sz="2000" b="1" dirty="0"/>
          </a:p>
          <a:p>
            <a:endParaRPr lang="en-IN" dirty="0"/>
          </a:p>
        </p:txBody>
      </p:sp>
      <p:pic>
        <p:nvPicPr>
          <p:cNvPr id="3" name="Picture 2">
            <a:extLst>
              <a:ext uri="{FF2B5EF4-FFF2-40B4-BE49-F238E27FC236}">
                <a16:creationId xmlns:a16="http://schemas.microsoft.com/office/drawing/2014/main" id="{4558E0D3-7FEE-2D9B-DA07-C3D1965A2A94}"/>
              </a:ext>
            </a:extLst>
          </p:cNvPr>
          <p:cNvPicPr>
            <a:picLocks noChangeAspect="1"/>
          </p:cNvPicPr>
          <p:nvPr/>
        </p:nvPicPr>
        <p:blipFill>
          <a:blip r:embed="rId2"/>
          <a:stretch>
            <a:fillRect/>
          </a:stretch>
        </p:blipFill>
        <p:spPr>
          <a:xfrm>
            <a:off x="2483768" y="3284984"/>
            <a:ext cx="3884701" cy="3096344"/>
          </a:xfrm>
          <a:prstGeom prst="rect">
            <a:avLst/>
          </a:prstGeom>
          <a:ln w="38100">
            <a:solidFill>
              <a:schemeClr val="tx1"/>
            </a:solidFill>
          </a:ln>
        </p:spPr>
      </p:pic>
      <p:sp>
        <p:nvSpPr>
          <p:cNvPr id="4" name="TextBox 3">
            <a:extLst>
              <a:ext uri="{FF2B5EF4-FFF2-40B4-BE49-F238E27FC236}">
                <a16:creationId xmlns:a16="http://schemas.microsoft.com/office/drawing/2014/main" id="{5EAA54A9-C61D-4A94-9F15-7AD72085EFC4}"/>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2617667411"/>
      </p:ext>
    </p:extLst>
  </p:cSld>
  <p:clrMapOvr>
    <a:masterClrMapping/>
  </p:clrMapOvr>
  <p:transition advTm="4000">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D37F27-6F2D-DD3E-FE33-EA4D46C202FD}"/>
              </a:ext>
            </a:extLst>
          </p:cNvPr>
          <p:cNvSpPr txBox="1"/>
          <p:nvPr/>
        </p:nvSpPr>
        <p:spPr>
          <a:xfrm>
            <a:off x="107504" y="980728"/>
            <a:ext cx="8856984" cy="984885"/>
          </a:xfrm>
          <a:prstGeom prst="rect">
            <a:avLst/>
          </a:prstGeom>
          <a:noFill/>
        </p:spPr>
        <p:txBody>
          <a:bodyPr wrap="square" rtlCol="0">
            <a:spAutoFit/>
          </a:bodyPr>
          <a:lstStyle/>
          <a:p>
            <a:r>
              <a:rPr lang="en-US" sz="2000" b="1" dirty="0"/>
              <a:t>CSS(Cascading style sheet)-:    </a:t>
            </a:r>
            <a:r>
              <a:rPr lang="en-US" sz="2000" b="1" dirty="0" err="1"/>
              <a:t>Css</a:t>
            </a:r>
            <a:r>
              <a:rPr lang="en-US" sz="2000" b="1" dirty="0"/>
              <a:t> is used for styling our structure made by HTML, such as adding colors , styles, animations and much more.</a:t>
            </a:r>
            <a:endParaRPr lang="en-IN" sz="2000" b="1" dirty="0"/>
          </a:p>
          <a:p>
            <a:endParaRPr lang="en-IN" dirty="0"/>
          </a:p>
        </p:txBody>
      </p:sp>
      <p:pic>
        <p:nvPicPr>
          <p:cNvPr id="3" name="Picture 2">
            <a:extLst>
              <a:ext uri="{FF2B5EF4-FFF2-40B4-BE49-F238E27FC236}">
                <a16:creationId xmlns:a16="http://schemas.microsoft.com/office/drawing/2014/main" id="{CFC14A99-034B-C4A6-CF87-677198BD130E}"/>
              </a:ext>
            </a:extLst>
          </p:cNvPr>
          <p:cNvPicPr>
            <a:picLocks noChangeAspect="1"/>
          </p:cNvPicPr>
          <p:nvPr/>
        </p:nvPicPr>
        <p:blipFill>
          <a:blip r:embed="rId2"/>
          <a:stretch>
            <a:fillRect/>
          </a:stretch>
        </p:blipFill>
        <p:spPr>
          <a:xfrm>
            <a:off x="1547664" y="2029041"/>
            <a:ext cx="5616624" cy="3751888"/>
          </a:xfrm>
          <a:prstGeom prst="rect">
            <a:avLst/>
          </a:prstGeom>
          <a:ln w="38100">
            <a:solidFill>
              <a:schemeClr val="tx1"/>
            </a:solidFill>
          </a:ln>
        </p:spPr>
      </p:pic>
      <p:sp>
        <p:nvSpPr>
          <p:cNvPr id="4" name="TextBox 3">
            <a:extLst>
              <a:ext uri="{FF2B5EF4-FFF2-40B4-BE49-F238E27FC236}">
                <a16:creationId xmlns:a16="http://schemas.microsoft.com/office/drawing/2014/main" id="{5F05216F-6939-2EDA-6130-48374E8EC02E}"/>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514985485"/>
      </p:ext>
    </p:extLst>
  </p:cSld>
  <p:clrMapOvr>
    <a:masterClrMapping/>
  </p:clrMapOvr>
  <p:transition advTm="4000">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958E36-123B-172D-6F39-26910BCADC5C}"/>
              </a:ext>
            </a:extLst>
          </p:cNvPr>
          <p:cNvSpPr txBox="1"/>
          <p:nvPr/>
        </p:nvSpPr>
        <p:spPr>
          <a:xfrm>
            <a:off x="2541" y="836712"/>
            <a:ext cx="8928992" cy="6217087"/>
          </a:xfrm>
          <a:prstGeom prst="rect">
            <a:avLst/>
          </a:prstGeom>
          <a:noFill/>
        </p:spPr>
        <p:txBody>
          <a:bodyPr wrap="square" rtlCol="0">
            <a:spAutoFit/>
          </a:bodyPr>
          <a:lstStyle/>
          <a:p>
            <a:pPr indent="457200"/>
            <a:r>
              <a:rPr lang="en-US" sz="2000" b="1" dirty="0"/>
              <a:t>RESPONSIVE DESIGN-:</a:t>
            </a:r>
            <a:endParaRPr lang="en-IN" sz="2000" b="1" dirty="0"/>
          </a:p>
          <a:p>
            <a:r>
              <a:rPr lang="en-US" sz="2000" b="1" dirty="0"/>
              <a:t> </a:t>
            </a:r>
            <a:endParaRPr lang="en-IN" sz="2000" b="1" dirty="0"/>
          </a:p>
          <a:p>
            <a:pPr marL="457200" indent="457200" algn="just"/>
            <a:r>
              <a:rPr lang="en-US" sz="2000" b="1" dirty="0"/>
              <a:t>To make sure that our website is working on every single device responsive web design methods were used. Because of these methods our website can adapt to desktop, tablet, mobile phones laptops etc.</a:t>
            </a:r>
            <a:endParaRPr lang="en-IN" sz="2000" b="1" dirty="0"/>
          </a:p>
          <a:p>
            <a:pPr algn="just"/>
            <a:r>
              <a:rPr lang="en-US" sz="2000" b="1" dirty="0"/>
              <a:t> </a:t>
            </a:r>
            <a:endParaRPr lang="en-IN" sz="2000" b="1" dirty="0"/>
          </a:p>
          <a:p>
            <a:pPr indent="457200"/>
            <a:r>
              <a:rPr lang="en-US" sz="2000" b="1" dirty="0"/>
              <a:t>INTERACTIVE USER INTERFACE-:</a:t>
            </a:r>
            <a:endParaRPr lang="en-IN" sz="2000" b="1" dirty="0"/>
          </a:p>
          <a:p>
            <a:r>
              <a:rPr lang="en-US" sz="2000" b="1" dirty="0"/>
              <a:t> </a:t>
            </a:r>
            <a:endParaRPr lang="en-IN" sz="2000" b="1" dirty="0"/>
          </a:p>
          <a:p>
            <a:pPr marL="457200" indent="457200" algn="just"/>
            <a:r>
              <a:rPr lang="en-US" sz="2000" b="1" dirty="0"/>
              <a:t>Our user interface was designed with user experience in </a:t>
            </a:r>
            <a:r>
              <a:rPr lang="en-US" sz="2000" b="1" dirty="0" err="1"/>
              <a:t>mind.This</a:t>
            </a:r>
            <a:r>
              <a:rPr lang="en-US" sz="2000" b="1" dirty="0"/>
              <a:t> includes user friendly recipe sharing forms for recipe submission and search function to make it easy to find recipes. There are much more interactive things on our website to make sure user enjoys each and every moment on our website.</a:t>
            </a:r>
            <a:endParaRPr lang="en-IN" sz="2000" b="1" dirty="0"/>
          </a:p>
          <a:p>
            <a:pPr algn="just"/>
            <a:r>
              <a:rPr lang="en-US" sz="2000" b="1" dirty="0"/>
              <a:t> </a:t>
            </a:r>
            <a:endParaRPr lang="en-IN" sz="2000" b="1" dirty="0"/>
          </a:p>
          <a:p>
            <a:pPr indent="457200"/>
            <a:r>
              <a:rPr lang="en-US" sz="2000" b="1" dirty="0"/>
              <a:t>FILE ORGANISATION-:</a:t>
            </a:r>
            <a:endParaRPr lang="en-IN" sz="2000" b="1" dirty="0"/>
          </a:p>
          <a:p>
            <a:r>
              <a:rPr lang="en-US" sz="2000" b="1" dirty="0"/>
              <a:t> </a:t>
            </a:r>
            <a:endParaRPr lang="en-IN" sz="2000" b="1" dirty="0"/>
          </a:p>
          <a:p>
            <a:pPr marL="457200" indent="457200" algn="just"/>
            <a:r>
              <a:rPr lang="en-US" sz="2000" b="1" dirty="0"/>
              <a:t>Files of our website were organized into different categories , and maintained properly by adding different files into different folders so that it is easy to modify or change the content of our website.</a:t>
            </a:r>
            <a:endParaRPr lang="en-IN" sz="2000" b="1" dirty="0"/>
          </a:p>
          <a:p>
            <a:endParaRPr lang="en-IN" dirty="0"/>
          </a:p>
        </p:txBody>
      </p:sp>
      <p:sp>
        <p:nvSpPr>
          <p:cNvPr id="3" name="TextBox 2">
            <a:extLst>
              <a:ext uri="{FF2B5EF4-FFF2-40B4-BE49-F238E27FC236}">
                <a16:creationId xmlns:a16="http://schemas.microsoft.com/office/drawing/2014/main" id="{139DAACD-E01F-F480-93F9-EDE7C9728C5B}"/>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2538977330"/>
      </p:ext>
    </p:extLst>
  </p:cSld>
  <p:clrMapOvr>
    <a:masterClrMapping/>
  </p:clrMapOvr>
  <p:transition advTm="4000">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DAD677-CE97-2F65-5CDB-CF1173064ACD}"/>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
        <p:nvSpPr>
          <p:cNvPr id="4" name="TextBox 3">
            <a:extLst>
              <a:ext uri="{FF2B5EF4-FFF2-40B4-BE49-F238E27FC236}">
                <a16:creationId xmlns:a16="http://schemas.microsoft.com/office/drawing/2014/main" id="{EC3B9603-C6DC-1138-A2E0-4260BDFFB79F}"/>
              </a:ext>
            </a:extLst>
          </p:cNvPr>
          <p:cNvSpPr txBox="1"/>
          <p:nvPr/>
        </p:nvSpPr>
        <p:spPr>
          <a:xfrm>
            <a:off x="0" y="980728"/>
            <a:ext cx="8964488" cy="5601533"/>
          </a:xfrm>
          <a:prstGeom prst="rect">
            <a:avLst/>
          </a:prstGeom>
          <a:noFill/>
        </p:spPr>
        <p:txBody>
          <a:bodyPr wrap="square" rtlCol="0">
            <a:spAutoFit/>
          </a:bodyPr>
          <a:lstStyle/>
          <a:p>
            <a:pPr indent="457200"/>
            <a:r>
              <a:rPr lang="en-US" sz="2000" b="1" dirty="0"/>
              <a:t>HYPERLINKS AND NAVIGATION-:</a:t>
            </a:r>
            <a:endParaRPr lang="en-IN" sz="2000" b="1" dirty="0"/>
          </a:p>
          <a:p>
            <a:pPr>
              <a:tabLst>
                <a:tab pos="1721485" algn="l"/>
              </a:tabLst>
            </a:pPr>
            <a:r>
              <a:rPr lang="en-US" sz="2000" b="1" dirty="0"/>
              <a:t>	</a:t>
            </a:r>
            <a:endParaRPr lang="en-IN" sz="2000" b="1" dirty="0"/>
          </a:p>
          <a:p>
            <a:pPr marL="457200" algn="just"/>
            <a:r>
              <a:rPr lang="en-US" sz="2000" b="1" dirty="0"/>
              <a:t>      	All Hyperlinks and navigation were created in html to help user navigate through different pages. Proper link structures ensures a smooth browsing experience.</a:t>
            </a:r>
            <a:endParaRPr lang="en-IN" sz="2000" b="1" dirty="0"/>
          </a:p>
          <a:p>
            <a:r>
              <a:rPr lang="en-US" sz="2000" b="1" dirty="0"/>
              <a:t> </a:t>
            </a:r>
            <a:endParaRPr lang="en-IN" sz="2000" b="1" dirty="0"/>
          </a:p>
          <a:p>
            <a:pPr indent="457200"/>
            <a:r>
              <a:rPr lang="en-US" sz="2000" b="1" dirty="0"/>
              <a:t>BROWSER COMPATIBILTY-:</a:t>
            </a:r>
            <a:endParaRPr lang="en-IN" sz="2000" b="1" dirty="0"/>
          </a:p>
          <a:p>
            <a:r>
              <a:rPr lang="en-US" sz="2000" b="1" dirty="0"/>
              <a:t> </a:t>
            </a:r>
            <a:endParaRPr lang="en-IN" sz="2000" b="1" dirty="0"/>
          </a:p>
          <a:p>
            <a:pPr marL="457200" algn="just"/>
            <a:r>
              <a:rPr lang="en-US" sz="2000" b="1" dirty="0" err="1"/>
              <a:t>FoodZee</a:t>
            </a:r>
            <a:r>
              <a:rPr lang="en-US" sz="2000" b="1" dirty="0"/>
              <a:t> was tested in various web browsers (e.g., Chrome, Firefox, Safari, and Edge) to ensure it functions correctly and looks good across the board.</a:t>
            </a:r>
            <a:endParaRPr lang="en-IN" sz="2000" b="1" dirty="0"/>
          </a:p>
          <a:p>
            <a:pPr algn="just"/>
            <a:endParaRPr lang="en-IN" sz="2000" b="1" dirty="0"/>
          </a:p>
          <a:p>
            <a:pPr marL="228600" indent="457200"/>
            <a:r>
              <a:rPr lang="en-US" sz="2000" b="1" dirty="0"/>
              <a:t>TAGS USED IN THIS WEBSITE-:</a:t>
            </a:r>
            <a:endParaRPr lang="en-IN" sz="2000" b="1" dirty="0"/>
          </a:p>
          <a:p>
            <a:r>
              <a:rPr lang="en-US" sz="2000" b="1" dirty="0"/>
              <a:t> </a:t>
            </a:r>
            <a:endParaRPr lang="en-IN" sz="2000" b="1" dirty="0"/>
          </a:p>
          <a:p>
            <a:pPr marL="342900" marR="711835" lvl="0" indent="-342900">
              <a:spcAft>
                <a:spcPts val="0"/>
              </a:spcAft>
              <a:buFont typeface="+mj-lt"/>
              <a:buAutoNum type="arabicPeriod"/>
            </a:pPr>
            <a:r>
              <a:rPr lang="en-US" sz="2000" b="1" dirty="0"/>
              <a:t>Title tag </a:t>
            </a:r>
            <a:r>
              <a:rPr lang="en-IN" sz="2000" b="1" dirty="0"/>
              <a:t>   2.</a:t>
            </a:r>
            <a:r>
              <a:rPr lang="en-US" sz="2000" b="1" dirty="0"/>
              <a:t>Division tag </a:t>
            </a:r>
            <a:r>
              <a:rPr lang="en-IN" sz="2000" b="1" dirty="0"/>
              <a:t>  3.</a:t>
            </a:r>
            <a:r>
              <a:rPr lang="en-US" sz="2000" b="1" dirty="0"/>
              <a:t>Anchor tag  </a:t>
            </a:r>
            <a:r>
              <a:rPr lang="en-IN" sz="2000" b="1" dirty="0"/>
              <a:t> 4.</a:t>
            </a:r>
            <a:r>
              <a:rPr lang="en-US" sz="2000" b="1" dirty="0"/>
              <a:t>Hyper reference tag  </a:t>
            </a:r>
            <a:r>
              <a:rPr lang="en-IN" sz="2000" b="1" dirty="0"/>
              <a:t> </a:t>
            </a:r>
          </a:p>
          <a:p>
            <a:pPr marL="342900" marR="711835" lvl="0" indent="-342900">
              <a:spcAft>
                <a:spcPts val="0"/>
              </a:spcAft>
              <a:buFont typeface="+mj-lt"/>
              <a:buAutoNum type="arabicPeriod"/>
            </a:pPr>
            <a:r>
              <a:rPr lang="en-IN" sz="2000" b="1" dirty="0"/>
              <a:t>5.</a:t>
            </a:r>
            <a:r>
              <a:rPr lang="en-US" sz="2000" b="1" dirty="0"/>
              <a:t>Image tag </a:t>
            </a:r>
            <a:r>
              <a:rPr lang="en-IN" sz="2000" b="1" dirty="0"/>
              <a:t>  6.</a:t>
            </a:r>
            <a:r>
              <a:rPr lang="en-US" sz="2000" b="1" dirty="0"/>
              <a:t>Video tag  </a:t>
            </a:r>
            <a:r>
              <a:rPr lang="en-IN" sz="2000" b="1" dirty="0"/>
              <a:t>7.</a:t>
            </a:r>
            <a:r>
              <a:rPr lang="en-US" sz="2000" b="1" dirty="0"/>
              <a:t>Font tag   </a:t>
            </a:r>
            <a:r>
              <a:rPr lang="en-IN" sz="2000" b="1" dirty="0"/>
              <a:t>8.</a:t>
            </a:r>
            <a:r>
              <a:rPr lang="en-US" sz="2000" b="1" dirty="0" err="1"/>
              <a:t>Hr</a:t>
            </a:r>
            <a:r>
              <a:rPr lang="en-US" sz="2000" b="1" dirty="0"/>
              <a:t> tag  </a:t>
            </a:r>
            <a:r>
              <a:rPr lang="en-IN" sz="2000" b="1" dirty="0"/>
              <a:t> 9.</a:t>
            </a:r>
            <a:r>
              <a:rPr lang="en-US" sz="2000" b="1" dirty="0"/>
              <a:t>Marquee tag </a:t>
            </a:r>
            <a:endParaRPr lang="en-IN" sz="2000" b="1" dirty="0"/>
          </a:p>
          <a:p>
            <a:pPr marR="711835" lvl="0">
              <a:spcAft>
                <a:spcPts val="0"/>
              </a:spcAft>
            </a:pPr>
            <a:r>
              <a:rPr lang="en-US" sz="2000" b="1" dirty="0"/>
              <a:t>10.Heading tag  </a:t>
            </a:r>
            <a:r>
              <a:rPr lang="en-IN" sz="2000" b="1" dirty="0"/>
              <a:t> 11.</a:t>
            </a:r>
            <a:r>
              <a:rPr lang="en-US" sz="2000" b="1" dirty="0"/>
              <a:t>Footer tag </a:t>
            </a:r>
            <a:r>
              <a:rPr lang="en-IN" sz="2000" b="1" dirty="0"/>
              <a:t> 12.</a:t>
            </a:r>
            <a:r>
              <a:rPr lang="en-US" sz="2000" b="1" dirty="0"/>
              <a:t>Table tag </a:t>
            </a:r>
            <a:r>
              <a:rPr lang="en-IN" sz="2000" b="1" dirty="0"/>
              <a:t> 13.</a:t>
            </a:r>
            <a:r>
              <a:rPr lang="en-US" sz="2000" b="1" dirty="0"/>
              <a:t>External CSS  14.Internal CSS  </a:t>
            </a:r>
            <a:endParaRPr lang="en-IN" sz="2000" b="1" dirty="0"/>
          </a:p>
          <a:p>
            <a:pPr marR="711835" lvl="0">
              <a:spcAft>
                <a:spcPts val="0"/>
              </a:spcAft>
            </a:pPr>
            <a:r>
              <a:rPr lang="en-US" sz="2000" b="1" dirty="0"/>
              <a:t>15.Inline CSS </a:t>
            </a:r>
            <a:endParaRPr lang="en-IN" sz="2000" b="1" dirty="0"/>
          </a:p>
          <a:p>
            <a:endParaRPr lang="en-IN" dirty="0"/>
          </a:p>
        </p:txBody>
      </p:sp>
    </p:spTree>
    <p:extLst>
      <p:ext uri="{BB962C8B-B14F-4D97-AF65-F5344CB8AC3E}">
        <p14:creationId xmlns:p14="http://schemas.microsoft.com/office/powerpoint/2010/main" val="3518416569"/>
      </p:ext>
    </p:extLst>
  </p:cSld>
  <p:clrMapOvr>
    <a:masterClrMapping/>
  </p:clrMapOvr>
  <p:transition advTm="4000">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FE44CDE-A207-CD5B-A8DA-7CC8C8F63D2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3528" y="2132856"/>
            <a:ext cx="8624297" cy="4176464"/>
          </a:xfrm>
          <a:prstGeom prst="rect">
            <a:avLst/>
          </a:prstGeom>
          <a:ln w="38100">
            <a:solidFill>
              <a:schemeClr val="tx1"/>
            </a:solidFill>
          </a:ln>
        </p:spPr>
      </p:pic>
      <p:sp>
        <p:nvSpPr>
          <p:cNvPr id="3" name="TextBox 2">
            <a:extLst>
              <a:ext uri="{FF2B5EF4-FFF2-40B4-BE49-F238E27FC236}">
                <a16:creationId xmlns:a16="http://schemas.microsoft.com/office/drawing/2014/main" id="{811A7B52-5995-F52F-C78C-3193BA9512DC}"/>
              </a:ext>
            </a:extLst>
          </p:cNvPr>
          <p:cNvSpPr txBox="1"/>
          <p:nvPr/>
        </p:nvSpPr>
        <p:spPr>
          <a:xfrm>
            <a:off x="323528" y="980728"/>
            <a:ext cx="8424936" cy="1015663"/>
          </a:xfrm>
          <a:prstGeom prst="rect">
            <a:avLst/>
          </a:prstGeom>
          <a:noFill/>
        </p:spPr>
        <p:txBody>
          <a:bodyPr wrap="square" rtlCol="0">
            <a:spAutoFit/>
          </a:bodyPr>
          <a:lstStyle/>
          <a:p>
            <a:r>
              <a:rPr lang="en-US" sz="2000" b="1" dirty="0"/>
              <a:t>The home page of our recipe sharing website, crafted with a seamless blend of HTML, CSS, and JavaScript, is designed to captivate users from the moment they land on the site.</a:t>
            </a:r>
            <a:endParaRPr lang="en-IN" sz="2000" b="1" dirty="0"/>
          </a:p>
        </p:txBody>
      </p:sp>
      <p:sp>
        <p:nvSpPr>
          <p:cNvPr id="4" name="TextBox 3">
            <a:extLst>
              <a:ext uri="{FF2B5EF4-FFF2-40B4-BE49-F238E27FC236}">
                <a16:creationId xmlns:a16="http://schemas.microsoft.com/office/drawing/2014/main" id="{764B0820-22A2-BA7F-5C03-C244C47E0E0D}"/>
              </a:ext>
            </a:extLst>
          </p:cNvPr>
          <p:cNvSpPr txBox="1"/>
          <p:nvPr/>
        </p:nvSpPr>
        <p:spPr>
          <a:xfrm>
            <a:off x="0" y="44624"/>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2192454466"/>
      </p:ext>
    </p:extLst>
  </p:cSld>
  <p:clrMapOvr>
    <a:masterClrMapping/>
  </p:clrMapOvr>
  <p:transition advTm="4000">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9560AF0-EC9E-5FAE-2064-C5609889D81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3528" y="1196752"/>
            <a:ext cx="7992888" cy="2377440"/>
          </a:xfrm>
          <a:prstGeom prst="rect">
            <a:avLst/>
          </a:prstGeom>
          <a:ln w="38100">
            <a:solidFill>
              <a:schemeClr val="tx1"/>
            </a:solidFill>
          </a:ln>
        </p:spPr>
      </p:pic>
      <p:pic>
        <p:nvPicPr>
          <p:cNvPr id="3" name="Picture 2">
            <a:extLst>
              <a:ext uri="{FF2B5EF4-FFF2-40B4-BE49-F238E27FC236}">
                <a16:creationId xmlns:a16="http://schemas.microsoft.com/office/drawing/2014/main" id="{8F3921EC-F292-71BF-133C-1A310FDB093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1402" y="3861048"/>
            <a:ext cx="7992888" cy="2260143"/>
          </a:xfrm>
          <a:prstGeom prst="rect">
            <a:avLst/>
          </a:prstGeom>
          <a:ln w="38100">
            <a:solidFill>
              <a:schemeClr val="tx1"/>
            </a:solidFill>
          </a:ln>
        </p:spPr>
      </p:pic>
      <p:sp>
        <p:nvSpPr>
          <p:cNvPr id="4" name="TextBox 3">
            <a:extLst>
              <a:ext uri="{FF2B5EF4-FFF2-40B4-BE49-F238E27FC236}">
                <a16:creationId xmlns:a16="http://schemas.microsoft.com/office/drawing/2014/main" id="{91FD1DBA-8458-C893-2BA9-BAE11E25EABB}"/>
              </a:ext>
            </a:extLst>
          </p:cNvPr>
          <p:cNvSpPr txBox="1"/>
          <p:nvPr/>
        </p:nvSpPr>
        <p:spPr>
          <a:xfrm>
            <a:off x="-36512"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3506329665"/>
      </p:ext>
    </p:extLst>
  </p:cSld>
  <p:clrMapOvr>
    <a:masterClrMapping/>
  </p:clrMapOvr>
  <p:transition advTm="4000">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21FE67-C8E7-C433-AA52-37D667735B9C}"/>
              </a:ext>
            </a:extLst>
          </p:cNvPr>
          <p:cNvSpPr txBox="1"/>
          <p:nvPr/>
        </p:nvSpPr>
        <p:spPr>
          <a:xfrm>
            <a:off x="539552" y="1052736"/>
            <a:ext cx="8208912" cy="3447098"/>
          </a:xfrm>
          <a:prstGeom prst="rect">
            <a:avLst/>
          </a:prstGeom>
          <a:noFill/>
        </p:spPr>
        <p:txBody>
          <a:bodyPr wrap="square" rtlCol="0">
            <a:spAutoFit/>
          </a:bodyPr>
          <a:lstStyle/>
          <a:p>
            <a:pPr marL="685800"/>
            <a:r>
              <a:rPr lang="en-US" sz="2000" b="1" dirty="0"/>
              <a:t>News And Trends-:</a:t>
            </a:r>
            <a:endParaRPr lang="en-IN" sz="2000" b="1" dirty="0"/>
          </a:p>
          <a:p>
            <a:pPr marL="457200"/>
            <a:r>
              <a:rPr lang="en-US" sz="2000" b="1" dirty="0"/>
              <a:t> </a:t>
            </a:r>
            <a:endParaRPr lang="en-IN" sz="2000" b="1" dirty="0"/>
          </a:p>
          <a:p>
            <a:pPr marL="457200" algn="just"/>
            <a:r>
              <a:rPr lang="en-US" sz="2000" b="1" dirty="0"/>
              <a:t>In the dynamic world of culinary exploration, staying abreast of the latest news and trends is essential for every passionate home cook. Our recipe sharing website recognizes the importance of not only providing an extensive collection of mouthwatering recipes but also keeping our community informed and inspired. The "News and Trends" page serves as a virtual culinary newspaper, delivering a delectable blend of food-related updates, emerging trends, and insightful articles to nourish the minds of our users.</a:t>
            </a:r>
            <a:endParaRPr lang="en-IN" sz="2000" b="1" dirty="0"/>
          </a:p>
          <a:p>
            <a:endParaRPr lang="en-IN" dirty="0"/>
          </a:p>
        </p:txBody>
      </p:sp>
      <p:sp>
        <p:nvSpPr>
          <p:cNvPr id="4" name="TextBox 3">
            <a:extLst>
              <a:ext uri="{FF2B5EF4-FFF2-40B4-BE49-F238E27FC236}">
                <a16:creationId xmlns:a16="http://schemas.microsoft.com/office/drawing/2014/main" id="{03D3028F-B9EB-60FD-8A98-E96F9A5A181D}"/>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1865619575"/>
      </p:ext>
    </p:extLst>
  </p:cSld>
  <p:clrMapOvr>
    <a:masterClrMapping/>
  </p:clrMapOvr>
  <p:transition advTm="4000">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B33A53-3DF2-7B76-9312-0345AA6369A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9512" y="908721"/>
            <a:ext cx="8784976" cy="3096344"/>
          </a:xfrm>
          <a:prstGeom prst="rect">
            <a:avLst/>
          </a:prstGeom>
          <a:ln w="38100">
            <a:solidFill>
              <a:schemeClr val="tx1"/>
            </a:solidFill>
          </a:ln>
        </p:spPr>
      </p:pic>
      <p:pic>
        <p:nvPicPr>
          <p:cNvPr id="3" name="Picture 2">
            <a:extLst>
              <a:ext uri="{FF2B5EF4-FFF2-40B4-BE49-F238E27FC236}">
                <a16:creationId xmlns:a16="http://schemas.microsoft.com/office/drawing/2014/main" id="{0D87AEDE-53D9-ACF7-79AF-D75989086DA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9512" y="4149079"/>
            <a:ext cx="8784976" cy="2423925"/>
          </a:xfrm>
          <a:prstGeom prst="rect">
            <a:avLst/>
          </a:prstGeom>
          <a:ln w="38100">
            <a:solidFill>
              <a:schemeClr val="tx1"/>
            </a:solidFill>
          </a:ln>
        </p:spPr>
      </p:pic>
      <p:sp>
        <p:nvSpPr>
          <p:cNvPr id="4" name="TextBox 3">
            <a:extLst>
              <a:ext uri="{FF2B5EF4-FFF2-40B4-BE49-F238E27FC236}">
                <a16:creationId xmlns:a16="http://schemas.microsoft.com/office/drawing/2014/main" id="{B4F1471C-D127-6838-4058-D158CD29F799}"/>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3535439705"/>
      </p:ext>
    </p:extLst>
  </p:cSld>
  <p:clrMapOvr>
    <a:masterClrMapping/>
  </p:clrMapOvr>
  <p:transition advTm="4000">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9B12AA-5D8C-8BF3-A1C8-5F39BC2FB37C}"/>
              </a:ext>
            </a:extLst>
          </p:cNvPr>
          <p:cNvSpPr txBox="1"/>
          <p:nvPr/>
        </p:nvSpPr>
        <p:spPr>
          <a:xfrm>
            <a:off x="107504" y="1124744"/>
            <a:ext cx="8784976" cy="2246769"/>
          </a:xfrm>
          <a:prstGeom prst="rect">
            <a:avLst/>
          </a:prstGeom>
          <a:noFill/>
        </p:spPr>
        <p:txBody>
          <a:bodyPr wrap="square" rtlCol="0">
            <a:spAutoFit/>
          </a:bodyPr>
          <a:lstStyle/>
          <a:p>
            <a:pPr marL="342900" lvl="0" indent="-342900">
              <a:buFont typeface="+mj-lt"/>
              <a:buAutoNum type="alphaUcParenR"/>
            </a:pPr>
            <a:r>
              <a:rPr lang="en-US" sz="2000" b="1" dirty="0"/>
              <a:t> Login And Sign UP Page:</a:t>
            </a:r>
            <a:endParaRPr lang="en-IN" sz="2000" b="1" dirty="0"/>
          </a:p>
          <a:p>
            <a:pPr marL="457200"/>
            <a:r>
              <a:rPr lang="en-US" sz="2000" b="1" dirty="0"/>
              <a:t> </a:t>
            </a:r>
            <a:endParaRPr lang="en-IN" sz="2000" b="1" dirty="0"/>
          </a:p>
          <a:p>
            <a:r>
              <a:rPr lang="en-US" sz="2000" b="1" dirty="0"/>
              <a:t>This page is designed to collect contact information from potential customers, such as their name, email address, and phone number. A user should enter </a:t>
            </a:r>
            <a:r>
              <a:rPr lang="en-US" sz="2000" b="1" dirty="0" err="1"/>
              <a:t>Firstname</a:t>
            </a:r>
            <a:r>
              <a:rPr lang="en-US" sz="2000" b="1" dirty="0"/>
              <a:t>, </a:t>
            </a:r>
            <a:r>
              <a:rPr lang="en-US" sz="2000" b="1" dirty="0" err="1"/>
              <a:t>Secondname</a:t>
            </a:r>
            <a:r>
              <a:rPr lang="en-US" sz="2000" b="1" dirty="0"/>
              <a:t>, Email and Password. "Reset" and "Submit" button have been </a:t>
            </a:r>
            <a:r>
              <a:rPr lang="en-US" sz="2000" b="1" dirty="0" err="1"/>
              <a:t>provided.In</a:t>
            </a:r>
            <a:r>
              <a:rPr lang="en-US" sz="2000" b="1" dirty="0"/>
              <a:t> this page, JavaScript has been used to make the page operational. </a:t>
            </a:r>
            <a:endParaRPr lang="en-IN" sz="2000" b="1" dirty="0"/>
          </a:p>
        </p:txBody>
      </p:sp>
      <p:pic>
        <p:nvPicPr>
          <p:cNvPr id="3" name="Picture 2">
            <a:extLst>
              <a:ext uri="{FF2B5EF4-FFF2-40B4-BE49-F238E27FC236}">
                <a16:creationId xmlns:a16="http://schemas.microsoft.com/office/drawing/2014/main" id="{F8032895-9F22-0532-0D56-7E3A4450BD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60" y="3521494"/>
            <a:ext cx="7776864" cy="2773680"/>
          </a:xfrm>
          <a:prstGeom prst="rect">
            <a:avLst/>
          </a:prstGeom>
          <a:ln w="38100">
            <a:solidFill>
              <a:schemeClr val="tx1"/>
            </a:solidFill>
          </a:ln>
        </p:spPr>
      </p:pic>
      <p:sp>
        <p:nvSpPr>
          <p:cNvPr id="4" name="TextBox 3">
            <a:extLst>
              <a:ext uri="{FF2B5EF4-FFF2-40B4-BE49-F238E27FC236}">
                <a16:creationId xmlns:a16="http://schemas.microsoft.com/office/drawing/2014/main" id="{642A46C2-1EDE-58A6-ABF2-D719D48CEB0A}"/>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923161436"/>
      </p:ext>
    </p:extLst>
  </p:cSld>
  <p:clrMapOvr>
    <a:masterClrMapping/>
  </p:clrMapOvr>
  <p:transition advTm="4000">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760964-A1D7-54D8-46FD-F0B407627709}"/>
              </a:ext>
            </a:extLst>
          </p:cNvPr>
          <p:cNvSpPr txBox="1"/>
          <p:nvPr/>
        </p:nvSpPr>
        <p:spPr>
          <a:xfrm>
            <a:off x="251520" y="1052736"/>
            <a:ext cx="8712968" cy="2246769"/>
          </a:xfrm>
          <a:prstGeom prst="rect">
            <a:avLst/>
          </a:prstGeom>
          <a:noFill/>
        </p:spPr>
        <p:txBody>
          <a:bodyPr wrap="square" rtlCol="0">
            <a:spAutoFit/>
          </a:bodyPr>
          <a:lstStyle/>
          <a:p>
            <a:r>
              <a:rPr lang="en-US" sz="2000" b="1" dirty="0"/>
              <a:t>The footer of our recipe sharing website is a subtle yet essential component that adds the finishing touch to the user experience. Crafted with attention to detail, the footer serves as a navigational anchor, providing users with quick access to essential links such as the terms of service, privacy policy, and contact information. It is designed for both functionality and aesthetics, featuring a clean and minimalist layout that complements the overall visual appeal of the website. </a:t>
            </a:r>
            <a:endParaRPr lang="en-IN" sz="2000" b="1" dirty="0"/>
          </a:p>
        </p:txBody>
      </p:sp>
      <p:pic>
        <p:nvPicPr>
          <p:cNvPr id="3" name="Picture 2">
            <a:extLst>
              <a:ext uri="{FF2B5EF4-FFF2-40B4-BE49-F238E27FC236}">
                <a16:creationId xmlns:a16="http://schemas.microsoft.com/office/drawing/2014/main" id="{06ABF78C-ABD0-5DF9-A54E-BE2F9278FC8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7543" y="3558496"/>
            <a:ext cx="8499661" cy="2318776"/>
          </a:xfrm>
          <a:prstGeom prst="rect">
            <a:avLst/>
          </a:prstGeom>
          <a:ln w="38100">
            <a:solidFill>
              <a:schemeClr val="tx1"/>
            </a:solidFill>
          </a:ln>
        </p:spPr>
      </p:pic>
      <p:sp>
        <p:nvSpPr>
          <p:cNvPr id="4" name="TextBox 3">
            <a:extLst>
              <a:ext uri="{FF2B5EF4-FFF2-40B4-BE49-F238E27FC236}">
                <a16:creationId xmlns:a16="http://schemas.microsoft.com/office/drawing/2014/main" id="{1CB16D5D-06F6-F053-D527-F7516C92E669}"/>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2005392016"/>
      </p:ext>
    </p:extLst>
  </p:cSld>
  <p:clrMapOvr>
    <a:masterClrMapping/>
  </p:clrMapOvr>
  <p:transition advTm="4000">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4282" y="0"/>
            <a:ext cx="5400600" cy="769441"/>
          </a:xfrm>
          <a:prstGeom prst="rect">
            <a:avLst/>
          </a:prstGeom>
          <a:noFill/>
        </p:spPr>
        <p:txBody>
          <a:bodyPr wrap="square" rtlCol="0">
            <a:spAutoFit/>
          </a:bodyPr>
          <a:lstStyle/>
          <a:p>
            <a:r>
              <a:rPr lang="en-US" sz="4400" b="1" dirty="0">
                <a:latin typeface="Times New Roman" pitchFamily="18" charset="0"/>
                <a:cs typeface="Times New Roman" pitchFamily="18" charset="0"/>
              </a:rPr>
              <a:t>Table of Contents</a:t>
            </a:r>
          </a:p>
        </p:txBody>
      </p:sp>
      <p:sp>
        <p:nvSpPr>
          <p:cNvPr id="3" name="TextBox 2"/>
          <p:cNvSpPr txBox="1"/>
          <p:nvPr/>
        </p:nvSpPr>
        <p:spPr>
          <a:xfrm>
            <a:off x="323528" y="980728"/>
            <a:ext cx="6912768" cy="5386090"/>
          </a:xfrm>
          <a:prstGeom prst="rect">
            <a:avLst/>
          </a:prstGeom>
          <a:noFill/>
        </p:spPr>
        <p:txBody>
          <a:bodyPr wrap="square" rtlCol="0">
            <a:spAutoFit/>
          </a:bodyPr>
          <a:lstStyle/>
          <a:p>
            <a:pPr>
              <a:buFont typeface="Arial" pitchFamily="34" charset="0"/>
              <a:buChar char="•"/>
            </a:pPr>
            <a:r>
              <a:rPr lang="en-US" sz="3600" dirty="0">
                <a:latin typeface="Times New Roman" pitchFamily="18" charset="0"/>
                <a:cs typeface="Times New Roman" pitchFamily="18" charset="0"/>
              </a:rPr>
              <a:t>Introduction</a:t>
            </a:r>
          </a:p>
          <a:p>
            <a:pPr>
              <a:buFont typeface="Arial" pitchFamily="34" charset="0"/>
              <a:buChar char="•"/>
            </a:pPr>
            <a:r>
              <a:rPr lang="en-US" sz="3600" dirty="0">
                <a:latin typeface="Times New Roman" pitchFamily="18" charset="0"/>
                <a:cs typeface="Times New Roman" pitchFamily="18" charset="0"/>
              </a:rPr>
              <a:t>Problem Statement</a:t>
            </a:r>
          </a:p>
          <a:p>
            <a:pPr>
              <a:buFont typeface="Arial" pitchFamily="34" charset="0"/>
              <a:buChar char="•"/>
            </a:pPr>
            <a:r>
              <a:rPr lang="en-US" sz="3600" dirty="0">
                <a:latin typeface="Times New Roman" pitchFamily="18" charset="0"/>
                <a:cs typeface="Times New Roman" pitchFamily="18" charset="0"/>
              </a:rPr>
              <a:t>Technical Details</a:t>
            </a:r>
          </a:p>
          <a:p>
            <a:pPr>
              <a:buFont typeface="Arial" pitchFamily="34" charset="0"/>
              <a:buChar char="•"/>
            </a:pPr>
            <a:r>
              <a:rPr lang="en-US" sz="3600" dirty="0">
                <a:latin typeface="Times New Roman" pitchFamily="18" charset="0"/>
                <a:cs typeface="Times New Roman" pitchFamily="18" charset="0"/>
              </a:rPr>
              <a:t>Key Features </a:t>
            </a:r>
          </a:p>
          <a:p>
            <a:pPr>
              <a:buFont typeface="Arial" pitchFamily="34" charset="0"/>
              <a:buChar char="•"/>
            </a:pPr>
            <a:r>
              <a:rPr lang="en-US" sz="3600" dirty="0">
                <a:latin typeface="Times New Roman" pitchFamily="18" charset="0"/>
                <a:cs typeface="Times New Roman" pitchFamily="18" charset="0"/>
              </a:rPr>
              <a:t>Project Highlights</a:t>
            </a:r>
          </a:p>
          <a:p>
            <a:pPr>
              <a:buFont typeface="Arial" pitchFamily="34" charset="0"/>
              <a:buChar char="•"/>
            </a:pPr>
            <a:r>
              <a:rPr lang="en-US" sz="3600" dirty="0">
                <a:latin typeface="Times New Roman" pitchFamily="18" charset="0"/>
                <a:cs typeface="Times New Roman" pitchFamily="18" charset="0"/>
              </a:rPr>
              <a:t>Bonus Feature(optional)</a:t>
            </a:r>
          </a:p>
          <a:p>
            <a:pPr>
              <a:buFont typeface="Arial" pitchFamily="34" charset="0"/>
              <a:buChar char="•"/>
            </a:pPr>
            <a:r>
              <a:rPr lang="en-US" sz="3600" dirty="0">
                <a:latin typeface="Times New Roman" pitchFamily="18" charset="0"/>
                <a:cs typeface="Times New Roman" pitchFamily="18" charset="0"/>
              </a:rPr>
              <a:t>Conclusion</a:t>
            </a:r>
          </a:p>
          <a:p>
            <a:pPr>
              <a:buFont typeface="Arial" pitchFamily="34" charset="0"/>
              <a:buChar char="•"/>
            </a:pPr>
            <a:r>
              <a:rPr lang="en-US" sz="3600" dirty="0">
                <a:latin typeface="Times New Roman" pitchFamily="18" charset="0"/>
                <a:cs typeface="Times New Roman" pitchFamily="18" charset="0"/>
              </a:rPr>
              <a:t>References/Links used</a:t>
            </a:r>
          </a:p>
          <a:p>
            <a:pPr>
              <a:buFont typeface="Arial" pitchFamily="34" charset="0"/>
              <a:buChar char="•"/>
            </a:pPr>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p:transition advTm="4000">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7FBDE1-07D3-6460-2E27-5A34091E6C3C}"/>
              </a:ext>
            </a:extLst>
          </p:cNvPr>
          <p:cNvSpPr txBox="1"/>
          <p:nvPr/>
        </p:nvSpPr>
        <p:spPr>
          <a:xfrm>
            <a:off x="0" y="836712"/>
            <a:ext cx="8820472" cy="6494085"/>
          </a:xfrm>
          <a:prstGeom prst="rect">
            <a:avLst/>
          </a:prstGeom>
          <a:noFill/>
        </p:spPr>
        <p:txBody>
          <a:bodyPr wrap="square" rtlCol="0">
            <a:spAutoFit/>
          </a:bodyPr>
          <a:lstStyle/>
          <a:p>
            <a:pPr marL="342900" lvl="0" indent="-342900">
              <a:buFont typeface="+mj-lt"/>
              <a:buAutoNum type="alphaUcParenR"/>
            </a:pPr>
            <a:r>
              <a:rPr lang="en-US" sz="2000" b="1" dirty="0" err="1"/>
              <a:t>BreakFast</a:t>
            </a:r>
            <a:r>
              <a:rPr lang="en-US" sz="2000" b="1" dirty="0"/>
              <a:t> Page-:</a:t>
            </a:r>
            <a:endParaRPr lang="en-IN" sz="2000" b="1" dirty="0"/>
          </a:p>
          <a:p>
            <a:pPr marL="419100" algn="just"/>
            <a:r>
              <a:rPr lang="en-US" sz="2000" b="1" dirty="0"/>
              <a:t>he Breakfast page is a sunrise symphony of recipes, celebrating the most important meal of the day. From energizing smoothie bowls and wholesome overnight oats to indulgent brunch classics like avocado toast or fluffy pancakes, this page inspires users to kickstart their mornings with a burst of flavor and nourishment. Nutrient-packed options and creative twists on breakfast staples ensure there's something for everyone, whether you prefer a quick grab-and-go option or a leisurely weekend feast.</a:t>
            </a:r>
            <a:endParaRPr lang="en-IN" sz="2000" b="1" dirty="0"/>
          </a:p>
          <a:p>
            <a:pPr marL="419100" algn="just"/>
            <a:r>
              <a:rPr lang="en-US" sz="2000" b="1" dirty="0"/>
              <a:t> </a:t>
            </a:r>
            <a:endParaRPr lang="en-IN" sz="2000" b="1" dirty="0"/>
          </a:p>
          <a:p>
            <a:pPr marL="419100" algn="just"/>
            <a:r>
              <a:rPr lang="en-US" sz="2000" b="1" dirty="0"/>
              <a:t> </a:t>
            </a:r>
            <a:endParaRPr lang="en-IN" sz="2000" b="1" dirty="0"/>
          </a:p>
          <a:p>
            <a:pPr marL="419100" algn="just"/>
            <a:r>
              <a:rPr lang="en-US" sz="2000" b="1" dirty="0"/>
              <a:t> </a:t>
            </a:r>
            <a:endParaRPr lang="en-IN" sz="2000" b="1" dirty="0"/>
          </a:p>
          <a:p>
            <a:pPr marL="342900" lvl="0" indent="-342900">
              <a:buFont typeface="+mj-lt"/>
              <a:buAutoNum type="alphaUcParenR"/>
            </a:pPr>
            <a:r>
              <a:rPr lang="en-US" sz="2000" b="1" dirty="0"/>
              <a:t>Lunch Page-:</a:t>
            </a:r>
            <a:endParaRPr lang="en-IN" sz="2000" b="1" dirty="0"/>
          </a:p>
          <a:p>
            <a:pPr marL="419100" algn="just"/>
            <a:r>
              <a:rPr lang="en-US" sz="2000" b="1" dirty="0"/>
              <a:t>As the sun reaches its zenith, our Lunch page takes center stage, offering an array of culinary creations suitable for midday indulgence. From vibrant salads and hearty sandwiches to international delights like sushi bowls or Mediterranean wraps, users can find diverse lunch options to suit various palates and dietary preferences. The page emphasizes convenience without compromising on taste, providing practical and delicious solutions for busy individuals.</a:t>
            </a:r>
            <a:endParaRPr lang="en-IN" sz="2000" b="1" dirty="0"/>
          </a:p>
          <a:p>
            <a:pPr marL="419100" algn="just"/>
            <a:r>
              <a:rPr lang="en-US" sz="1800" b="0" i="0" dirty="0">
                <a:solidFill>
                  <a:srgbClr val="000000"/>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3" name="TextBox 2">
            <a:extLst>
              <a:ext uri="{FF2B5EF4-FFF2-40B4-BE49-F238E27FC236}">
                <a16:creationId xmlns:a16="http://schemas.microsoft.com/office/drawing/2014/main" id="{897560CA-413B-3C85-8E7E-F8990DFBBAF1}"/>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2256618821"/>
      </p:ext>
    </p:extLst>
  </p:cSld>
  <p:clrMapOvr>
    <a:masterClrMapping/>
  </p:clrMapOvr>
  <p:transition advTm="4000">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D62F28F-62AB-1F28-A08A-0858643FF56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504" y="980728"/>
            <a:ext cx="8640960" cy="3024336"/>
          </a:xfrm>
          <a:prstGeom prst="rect">
            <a:avLst/>
          </a:prstGeom>
          <a:ln w="38100">
            <a:solidFill>
              <a:schemeClr val="tx1"/>
            </a:solidFill>
          </a:ln>
        </p:spPr>
      </p:pic>
      <p:pic>
        <p:nvPicPr>
          <p:cNvPr id="3" name="Picture 2">
            <a:extLst>
              <a:ext uri="{FF2B5EF4-FFF2-40B4-BE49-F238E27FC236}">
                <a16:creationId xmlns:a16="http://schemas.microsoft.com/office/drawing/2014/main" id="{F99010B7-B814-6EAA-D0B7-D25EF1AA680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1520" y="4221088"/>
            <a:ext cx="8496944" cy="2120900"/>
          </a:xfrm>
          <a:prstGeom prst="rect">
            <a:avLst/>
          </a:prstGeom>
          <a:ln w="38100">
            <a:solidFill>
              <a:schemeClr val="tx1"/>
            </a:solidFill>
          </a:ln>
        </p:spPr>
      </p:pic>
      <p:sp>
        <p:nvSpPr>
          <p:cNvPr id="4" name="TextBox 3">
            <a:extLst>
              <a:ext uri="{FF2B5EF4-FFF2-40B4-BE49-F238E27FC236}">
                <a16:creationId xmlns:a16="http://schemas.microsoft.com/office/drawing/2014/main" id="{EFE926E0-332B-9BDF-72BC-4445362A0711}"/>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4246711937"/>
      </p:ext>
    </p:extLst>
  </p:cSld>
  <p:clrMapOvr>
    <a:masterClrMapping/>
  </p:clrMapOvr>
  <p:transition advTm="4000">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AEBF135-951B-E94A-1167-46090F1D4B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1520" y="980728"/>
            <a:ext cx="8640960" cy="3216185"/>
          </a:xfrm>
          <a:prstGeom prst="rect">
            <a:avLst/>
          </a:prstGeom>
          <a:ln w="38100">
            <a:solidFill>
              <a:schemeClr val="tx1"/>
            </a:solidFill>
          </a:ln>
        </p:spPr>
      </p:pic>
      <p:pic>
        <p:nvPicPr>
          <p:cNvPr id="3" name="Picture 2">
            <a:extLst>
              <a:ext uri="{FF2B5EF4-FFF2-40B4-BE49-F238E27FC236}">
                <a16:creationId xmlns:a16="http://schemas.microsoft.com/office/drawing/2014/main" id="{148689FB-5EDA-ABB7-FA9C-2D7EE2AA9AF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7398" y="4365104"/>
            <a:ext cx="8615082" cy="2132484"/>
          </a:xfrm>
          <a:prstGeom prst="rect">
            <a:avLst/>
          </a:prstGeom>
          <a:ln w="38100">
            <a:solidFill>
              <a:schemeClr val="tx1"/>
            </a:solidFill>
          </a:ln>
        </p:spPr>
      </p:pic>
      <p:sp>
        <p:nvSpPr>
          <p:cNvPr id="4" name="TextBox 3">
            <a:extLst>
              <a:ext uri="{FF2B5EF4-FFF2-40B4-BE49-F238E27FC236}">
                <a16:creationId xmlns:a16="http://schemas.microsoft.com/office/drawing/2014/main" id="{746059F2-843B-ED36-7B16-35EB37F4FEAB}"/>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3968756975"/>
      </p:ext>
    </p:extLst>
  </p:cSld>
  <p:clrMapOvr>
    <a:masterClrMapping/>
  </p:clrMapOvr>
  <p:transition advTm="4000">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D7A7C9-5C06-9323-A06E-D1248B315A11}"/>
              </a:ext>
            </a:extLst>
          </p:cNvPr>
          <p:cNvSpPr txBox="1"/>
          <p:nvPr/>
        </p:nvSpPr>
        <p:spPr>
          <a:xfrm>
            <a:off x="0" y="980728"/>
            <a:ext cx="9144000" cy="5878532"/>
          </a:xfrm>
          <a:prstGeom prst="rect">
            <a:avLst/>
          </a:prstGeom>
          <a:noFill/>
        </p:spPr>
        <p:txBody>
          <a:bodyPr wrap="square" rtlCol="0">
            <a:spAutoFit/>
          </a:bodyPr>
          <a:lstStyle/>
          <a:p>
            <a:pPr marL="342900" lvl="0" indent="-342900">
              <a:buFont typeface="+mj-lt"/>
              <a:buAutoNum type="alphaUcParenR"/>
            </a:pPr>
            <a:r>
              <a:rPr lang="en-US" sz="2000" b="1" dirty="0"/>
              <a:t>Dinner Page-:</a:t>
            </a:r>
            <a:endParaRPr lang="en-IN" sz="2000" b="1" dirty="0"/>
          </a:p>
          <a:p>
            <a:pPr marL="419100" algn="just"/>
            <a:r>
              <a:rPr lang="en-US" sz="2000" b="1" dirty="0"/>
              <a:t>As day turns to night, the Dinner page becomes a canvas for culinary artistry. Elegant mains, comforting sides, and decadent desserts grace this page, catering to both weeknight dinners and special occasions. From savory pasta dishes and aromatic curries to succulent grilled entrees, the Dinner page invites users to transform their evenings into memorable culinary experiences. Clear instructions and beautiful imagery guide users through the creation of restaurant-quality dinners in the comfort of their homes.</a:t>
            </a:r>
            <a:endParaRPr lang="en-IN" sz="2000" b="1" dirty="0"/>
          </a:p>
          <a:p>
            <a:pPr marL="419100" algn="just"/>
            <a:r>
              <a:rPr lang="en-US" sz="2000" b="1" dirty="0"/>
              <a:t> </a:t>
            </a:r>
            <a:endParaRPr lang="en-IN" sz="2000" b="1" dirty="0"/>
          </a:p>
          <a:p>
            <a:pPr marL="228600"/>
            <a:r>
              <a:rPr lang="en-US" sz="2000" b="1" dirty="0"/>
              <a:t> </a:t>
            </a:r>
            <a:endParaRPr lang="en-IN" sz="2000" b="1" dirty="0"/>
          </a:p>
          <a:p>
            <a:pPr marL="342900" lvl="0" indent="-342900">
              <a:buFont typeface="+mj-lt"/>
              <a:buAutoNum type="alphaUcParenR"/>
            </a:pPr>
            <a:r>
              <a:rPr lang="en-US" sz="2000" b="1" dirty="0"/>
              <a:t>Drinks Page-:</a:t>
            </a:r>
            <a:endParaRPr lang="en-IN" sz="2000" b="1" dirty="0"/>
          </a:p>
          <a:p>
            <a:pPr marL="419100" algn="just"/>
            <a:r>
              <a:rPr lang="en-US" sz="2000" b="1" dirty="0"/>
              <a:t>Our Drinks page is a liquid symphony, offering a diverse array of beverages to complement any meal or satisfy a particular craving. From refreshing smoothies and energizing coffees to sophisticated cocktails and soothing teas, this page is a treasure trove for beverage enthusiasts. Users can explore recipes for every mood and occasion, whether they're seeking a morning pick-me-up, a refreshing afternoon sip, or a sophisticated evening concoction.</a:t>
            </a:r>
            <a:endParaRPr lang="en-IN" sz="2000" b="1" dirty="0"/>
          </a:p>
          <a:p>
            <a:pPr marL="419100" algn="just"/>
            <a:r>
              <a:rPr lang="en-US" sz="1800" b="0" i="0" dirty="0">
                <a:solidFill>
                  <a:srgbClr val="000000"/>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3" name="TextBox 2">
            <a:extLst>
              <a:ext uri="{FF2B5EF4-FFF2-40B4-BE49-F238E27FC236}">
                <a16:creationId xmlns:a16="http://schemas.microsoft.com/office/drawing/2014/main" id="{978ED36C-51A7-DD88-8D66-2249744DAB3B}"/>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3633981609"/>
      </p:ext>
    </p:extLst>
  </p:cSld>
  <p:clrMapOvr>
    <a:masterClrMapping/>
  </p:clrMapOvr>
  <p:transition advTm="4000">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630046A-9E5F-F3D5-5F0D-83DB0733305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1520" y="948857"/>
            <a:ext cx="8568952" cy="2984199"/>
          </a:xfrm>
          <a:prstGeom prst="rect">
            <a:avLst/>
          </a:prstGeom>
          <a:ln w="38100">
            <a:solidFill>
              <a:schemeClr val="tx1"/>
            </a:solidFill>
          </a:ln>
        </p:spPr>
      </p:pic>
      <p:pic>
        <p:nvPicPr>
          <p:cNvPr id="3" name="Picture 2">
            <a:extLst>
              <a:ext uri="{FF2B5EF4-FFF2-40B4-BE49-F238E27FC236}">
                <a16:creationId xmlns:a16="http://schemas.microsoft.com/office/drawing/2014/main" id="{B02ECB08-BD67-5FD1-7224-3B82C93CB4F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1520" y="4005064"/>
            <a:ext cx="8568952" cy="2551038"/>
          </a:xfrm>
          <a:prstGeom prst="rect">
            <a:avLst/>
          </a:prstGeom>
          <a:ln w="38100">
            <a:solidFill>
              <a:schemeClr val="tx1"/>
            </a:solidFill>
          </a:ln>
        </p:spPr>
      </p:pic>
      <p:sp>
        <p:nvSpPr>
          <p:cNvPr id="4" name="TextBox 3">
            <a:extLst>
              <a:ext uri="{FF2B5EF4-FFF2-40B4-BE49-F238E27FC236}">
                <a16:creationId xmlns:a16="http://schemas.microsoft.com/office/drawing/2014/main" id="{C3E4082D-56F0-22BB-656D-6937DF63FAF7}"/>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1715825229"/>
      </p:ext>
    </p:extLst>
  </p:cSld>
  <p:clrMapOvr>
    <a:masterClrMapping/>
  </p:clrMapOvr>
  <p:transition advTm="4000">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34EA519-6F60-6FF6-F2F2-AFF80E0E8E9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9512" y="976347"/>
            <a:ext cx="8712968" cy="3172733"/>
          </a:xfrm>
          <a:prstGeom prst="rect">
            <a:avLst/>
          </a:prstGeom>
          <a:ln w="38100">
            <a:solidFill>
              <a:schemeClr val="tx1"/>
            </a:solidFill>
          </a:ln>
        </p:spPr>
      </p:pic>
      <p:pic>
        <p:nvPicPr>
          <p:cNvPr id="3" name="Picture 2">
            <a:extLst>
              <a:ext uri="{FF2B5EF4-FFF2-40B4-BE49-F238E27FC236}">
                <a16:creationId xmlns:a16="http://schemas.microsoft.com/office/drawing/2014/main" id="{23F339C7-F11A-E124-1C29-D304B30B8E2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9512" y="4293096"/>
            <a:ext cx="8712968" cy="2153682"/>
          </a:xfrm>
          <a:prstGeom prst="rect">
            <a:avLst/>
          </a:prstGeom>
          <a:ln w="38100">
            <a:solidFill>
              <a:schemeClr val="tx1"/>
            </a:solidFill>
          </a:ln>
        </p:spPr>
      </p:pic>
      <p:sp>
        <p:nvSpPr>
          <p:cNvPr id="4" name="TextBox 3">
            <a:extLst>
              <a:ext uri="{FF2B5EF4-FFF2-40B4-BE49-F238E27FC236}">
                <a16:creationId xmlns:a16="http://schemas.microsoft.com/office/drawing/2014/main" id="{D0B5595B-AD57-58B8-490E-8F28D253E3E7}"/>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2711288746"/>
      </p:ext>
    </p:extLst>
  </p:cSld>
  <p:clrMapOvr>
    <a:masterClrMapping/>
  </p:clrMapOvr>
  <p:transition advTm="4000">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DD3EF5-9661-9DB5-8FB5-A8D377327DA3}"/>
              </a:ext>
            </a:extLst>
          </p:cNvPr>
          <p:cNvSpPr txBox="1"/>
          <p:nvPr/>
        </p:nvSpPr>
        <p:spPr>
          <a:xfrm>
            <a:off x="251520" y="1124744"/>
            <a:ext cx="8208912" cy="5509200"/>
          </a:xfrm>
          <a:prstGeom prst="rect">
            <a:avLst/>
          </a:prstGeom>
          <a:noFill/>
        </p:spPr>
        <p:txBody>
          <a:bodyPr wrap="square" rtlCol="0">
            <a:spAutoFit/>
          </a:bodyPr>
          <a:lstStyle/>
          <a:p>
            <a:r>
              <a:rPr lang="en-IN" sz="2000" b="1" dirty="0"/>
              <a:t>Video Page-:</a:t>
            </a:r>
          </a:p>
          <a:p>
            <a:pPr marL="419100" algn="just"/>
            <a:r>
              <a:rPr lang="en-US" sz="2000" b="1" dirty="0"/>
              <a:t>In the digital age of culinary exploration, where the art of cooking meets the power of visuals, our video recipes page emerges as a captivating and educational corner of our recipe sharing website. This dynamic space is meticulously curated to provide users with an immersive culinary experience, combining the richness of traditional recipes with the accessibility and engagement of video content.</a:t>
            </a:r>
            <a:endParaRPr lang="en-IN" sz="2000" b="1" dirty="0"/>
          </a:p>
          <a:p>
            <a:pPr marL="419100" algn="just"/>
            <a:r>
              <a:rPr lang="en-US" sz="2000" b="1" dirty="0"/>
              <a:t> </a:t>
            </a:r>
            <a:endParaRPr lang="en-IN" sz="2000" b="1" dirty="0"/>
          </a:p>
          <a:p>
            <a:pPr marL="419100" algn="just"/>
            <a:r>
              <a:rPr lang="en-US" sz="2000" b="1" dirty="0"/>
              <a:t>The video recipes page is a visual feast that brings recipes to life with cinematic flair. Each video is a culinary story, artfully narrated through vibrant images, dynamic editing, and step-by-step demonstrations. From the sizzle of ingredients hitting the pan to the final plated masterpiece, users are transported into the heart of the kitchen, making the cooking process more accessible and enjoyable.</a:t>
            </a:r>
            <a:endParaRPr lang="en-IN" sz="2000" b="1" dirty="0"/>
          </a:p>
          <a:p>
            <a:pPr marL="419100" algn="just"/>
            <a:r>
              <a:rPr lang="en-US" sz="1800" b="0" i="0" dirty="0">
                <a:solidFill>
                  <a:srgbClr val="000000"/>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419100" algn="just"/>
            <a:r>
              <a:rPr lang="en-US" sz="1800" b="0" i="0" dirty="0">
                <a:solidFill>
                  <a:srgbClr val="000000"/>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419100" algn="just"/>
            <a:r>
              <a:rPr lang="en-US" sz="1800" b="0" i="0" dirty="0">
                <a:solidFill>
                  <a:srgbClr val="000000"/>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3" name="TextBox 2">
            <a:extLst>
              <a:ext uri="{FF2B5EF4-FFF2-40B4-BE49-F238E27FC236}">
                <a16:creationId xmlns:a16="http://schemas.microsoft.com/office/drawing/2014/main" id="{F90D3D3B-0BA2-0B38-67CE-E9BD6D84AB7C}"/>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1718101374"/>
      </p:ext>
    </p:extLst>
  </p:cSld>
  <p:clrMapOvr>
    <a:masterClrMapping/>
  </p:clrMapOvr>
  <p:transition advTm="4000">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448EB43-EDE3-CC05-C5E6-B436E801E3A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204796" y="1268760"/>
            <a:ext cx="8588830" cy="5184576"/>
          </a:xfrm>
          <a:prstGeom prst="rect">
            <a:avLst/>
          </a:prstGeom>
          <a:ln w="38100">
            <a:solidFill>
              <a:schemeClr val="tx1"/>
            </a:solidFill>
          </a:ln>
        </p:spPr>
      </p:pic>
      <p:sp>
        <p:nvSpPr>
          <p:cNvPr id="3" name="TextBox 2">
            <a:extLst>
              <a:ext uri="{FF2B5EF4-FFF2-40B4-BE49-F238E27FC236}">
                <a16:creationId xmlns:a16="http://schemas.microsoft.com/office/drawing/2014/main" id="{C88A1198-56DB-78AD-E8F0-01EF9C47E33A}"/>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2357454438"/>
      </p:ext>
    </p:extLst>
  </p:cSld>
  <p:clrMapOvr>
    <a:masterClrMapping/>
  </p:clrMapOvr>
  <p:transition advTm="4000">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B0322D-BCC9-3360-CE21-78FA66149122}"/>
              </a:ext>
            </a:extLst>
          </p:cNvPr>
          <p:cNvSpPr txBox="1"/>
          <p:nvPr/>
        </p:nvSpPr>
        <p:spPr>
          <a:xfrm>
            <a:off x="0" y="908720"/>
            <a:ext cx="8964488" cy="2831544"/>
          </a:xfrm>
          <a:prstGeom prst="rect">
            <a:avLst/>
          </a:prstGeom>
          <a:noFill/>
        </p:spPr>
        <p:txBody>
          <a:bodyPr wrap="square" rtlCol="0">
            <a:spAutoFit/>
          </a:bodyPr>
          <a:lstStyle/>
          <a:p>
            <a:pPr marL="342900" lvl="0" indent="-342900">
              <a:buFont typeface="+mj-lt"/>
              <a:buAutoNum type="alphaUcParenR"/>
            </a:pPr>
            <a:r>
              <a:rPr lang="en-US" sz="2000" b="1" dirty="0"/>
              <a:t>A-Z Page-:</a:t>
            </a:r>
            <a:endParaRPr lang="en-IN" sz="2000" b="1" dirty="0"/>
          </a:p>
          <a:p>
            <a:pPr marL="419100" algn="just"/>
            <a:r>
              <a:rPr lang="en-US" sz="2000" b="1" dirty="0"/>
              <a:t> </a:t>
            </a:r>
            <a:endParaRPr lang="en-IN" sz="2000" b="1" dirty="0"/>
          </a:p>
          <a:p>
            <a:pPr marL="419100" algn="just"/>
            <a:r>
              <a:rPr lang="en-US" sz="2000" b="1" dirty="0"/>
              <a:t>The A-Z Recipe Guide is a virtual roadmap, guiding users through an alphabetical expedition of recipes. From appetizers to desserts, this page encapsulates the culinary spectrum, ensuring that users can discover and indulge in a wide array of dishes. Each letter of the alphabet unfolds a new chapter, inviting users to explore and experiment with recipes they might have never considered.</a:t>
            </a:r>
            <a:endParaRPr lang="en-IN" sz="2000" b="1" dirty="0"/>
          </a:p>
          <a:p>
            <a:endParaRPr lang="en-IN" dirty="0"/>
          </a:p>
        </p:txBody>
      </p:sp>
      <p:pic>
        <p:nvPicPr>
          <p:cNvPr id="3" name="Picture 2">
            <a:extLst>
              <a:ext uri="{FF2B5EF4-FFF2-40B4-BE49-F238E27FC236}">
                <a16:creationId xmlns:a16="http://schemas.microsoft.com/office/drawing/2014/main" id="{DBF42CD4-B4CB-196C-0728-5DE86A6DC43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3528" y="3704169"/>
            <a:ext cx="8424936" cy="2870835"/>
          </a:xfrm>
          <a:prstGeom prst="rect">
            <a:avLst/>
          </a:prstGeom>
          <a:ln w="38100">
            <a:solidFill>
              <a:schemeClr val="tx1"/>
            </a:solidFill>
          </a:ln>
        </p:spPr>
      </p:pic>
      <p:sp>
        <p:nvSpPr>
          <p:cNvPr id="4" name="TextBox 3">
            <a:extLst>
              <a:ext uri="{FF2B5EF4-FFF2-40B4-BE49-F238E27FC236}">
                <a16:creationId xmlns:a16="http://schemas.microsoft.com/office/drawing/2014/main" id="{8F36ED07-4D28-3F93-6FD9-9C003EEA04A9}"/>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Tree>
    <p:extLst>
      <p:ext uri="{BB962C8B-B14F-4D97-AF65-F5344CB8AC3E}">
        <p14:creationId xmlns:p14="http://schemas.microsoft.com/office/powerpoint/2010/main" val="831929888"/>
      </p:ext>
    </p:extLst>
  </p:cSld>
  <p:clrMapOvr>
    <a:masterClrMapping/>
  </p:clrMapOvr>
  <p:transition advTm="4000">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E7AEA5-FC87-FC0A-63C1-D9A79BC2D351}"/>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pic>
        <p:nvPicPr>
          <p:cNvPr id="3" name="Picture 2">
            <a:extLst>
              <a:ext uri="{FF2B5EF4-FFF2-40B4-BE49-F238E27FC236}">
                <a16:creationId xmlns:a16="http://schemas.microsoft.com/office/drawing/2014/main" id="{65F028AC-CE6D-19A4-F8F7-36288D5C1E1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072" y="1196752"/>
            <a:ext cx="8995423" cy="5112568"/>
          </a:xfrm>
          <a:prstGeom prst="rect">
            <a:avLst/>
          </a:prstGeom>
          <a:ln w="38100">
            <a:solidFill>
              <a:schemeClr val="tx1"/>
            </a:solidFill>
          </a:ln>
        </p:spPr>
      </p:pic>
    </p:spTree>
    <p:extLst>
      <p:ext uri="{BB962C8B-B14F-4D97-AF65-F5344CB8AC3E}">
        <p14:creationId xmlns:p14="http://schemas.microsoft.com/office/powerpoint/2010/main" val="2857912938"/>
      </p:ext>
    </p:extLst>
  </p:cSld>
  <p:clrMapOvr>
    <a:masterClrMapping/>
  </p:clrMapOvr>
  <p:transition advTm="4000">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6623"/>
            <a:ext cx="5400600" cy="923330"/>
          </a:xfrm>
          <a:prstGeom prst="rect">
            <a:avLst/>
          </a:prstGeom>
          <a:noFill/>
        </p:spPr>
        <p:txBody>
          <a:bodyPr wrap="square" rtlCol="0">
            <a:spAutoFit/>
          </a:bodyPr>
          <a:lstStyle/>
          <a:p>
            <a:r>
              <a:rPr lang="en-US" sz="5400" b="1" dirty="0">
                <a:latin typeface="Times New Roman" pitchFamily="18" charset="0"/>
                <a:cs typeface="Times New Roman" pitchFamily="18" charset="0"/>
              </a:rPr>
              <a:t>Introduction</a:t>
            </a:r>
          </a:p>
        </p:txBody>
      </p:sp>
      <p:sp>
        <p:nvSpPr>
          <p:cNvPr id="3" name="Rectangle 2"/>
          <p:cNvSpPr/>
          <p:nvPr/>
        </p:nvSpPr>
        <p:spPr>
          <a:xfrm>
            <a:off x="500034" y="1285860"/>
            <a:ext cx="8136904" cy="4708981"/>
          </a:xfrm>
          <a:prstGeom prst="rect">
            <a:avLst/>
          </a:prstGeom>
        </p:spPr>
        <p:txBody>
          <a:bodyPr wrap="square">
            <a:spAutoFit/>
          </a:bodyPr>
          <a:lstStyle/>
          <a:p>
            <a:r>
              <a:rPr lang="en-US" sz="2000" b="1" dirty="0"/>
              <a:t>Welcome to our recipe website! Here, you can find and share all sorts of delicious recipes. It doesn't matter if you're a pro chef or just starting out in the kitchen – everyone is welcome. Explore a wide variety of recipes, connect with other food lovers, and enjoy the fun of cooking and sharing your favorite dishes. Get ready to discover new flavors and recipes from around the world, all in one place!</a:t>
            </a:r>
          </a:p>
          <a:p>
            <a:endParaRPr lang="en-US" sz="2000" b="1" dirty="0"/>
          </a:p>
          <a:p>
            <a:endParaRPr lang="en-US" sz="2000" b="1" dirty="0"/>
          </a:p>
          <a:p>
            <a:pPr>
              <a:buFont typeface="Arial" pitchFamily="34" charset="0"/>
              <a:buChar char="•"/>
            </a:pPr>
            <a:r>
              <a:rPr lang="en-US" sz="2000" b="1" dirty="0"/>
              <a:t>Community Engagement: Connect with fellow food enthusiasts, share your culinary creations, and exchange tips and tricks. You can leave comments, rate recipes, and even create your own virtual recipe book.</a:t>
            </a:r>
          </a:p>
          <a:p>
            <a:pPr>
              <a:buFont typeface="Arial" pitchFamily="34" charset="0"/>
              <a:buChar char="•"/>
            </a:pPr>
            <a:endParaRPr lang="en-US" sz="2000" b="1" dirty="0"/>
          </a:p>
          <a:p>
            <a:pPr>
              <a:buFont typeface="Arial" pitchFamily="34" charset="0"/>
              <a:buChar char="•"/>
            </a:pPr>
            <a:r>
              <a:rPr lang="en-US" sz="2000" b="1" dirty="0"/>
              <a:t>User-Friendly Interface: Our website is user-friendly and easy to navigate. Search for recipes, filter by ingredients, or explore trending dishes with just a few clicks.</a:t>
            </a:r>
          </a:p>
        </p:txBody>
      </p:sp>
    </p:spTree>
  </p:cSld>
  <p:clrMapOvr>
    <a:masterClrMapping/>
  </p:clrMapOvr>
  <p:transition advTm="4000">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9C1967F-B65C-4461-0043-0591253BAAAA}"/>
              </a:ext>
            </a:extLst>
          </p:cNvPr>
          <p:cNvSpPr txBox="1"/>
          <p:nvPr/>
        </p:nvSpPr>
        <p:spPr>
          <a:xfrm>
            <a:off x="107504" y="980728"/>
            <a:ext cx="8856984" cy="1600438"/>
          </a:xfrm>
          <a:prstGeom prst="rect">
            <a:avLst/>
          </a:prstGeom>
          <a:noFill/>
        </p:spPr>
        <p:txBody>
          <a:bodyPr wrap="square" rtlCol="0">
            <a:spAutoFit/>
          </a:bodyPr>
          <a:lstStyle/>
          <a:p>
            <a:pPr marL="228600" indent="190500"/>
            <a:r>
              <a:rPr lang="en-US" sz="1800" b="1" i="1" u="sng" dirty="0">
                <a:solidFill>
                  <a:srgbClr val="4F81BD"/>
                </a:solidFill>
                <a:effectLst/>
                <a:latin typeface="Times New Roman" panose="02020603050405020304" pitchFamily="18" charset="0"/>
                <a:ea typeface="Times New Roman" panose="02020603050405020304" pitchFamily="18" charset="0"/>
              </a:rPr>
              <a:t> </a:t>
            </a:r>
            <a:r>
              <a:rPr lang="en-US" sz="2000" b="1" dirty="0"/>
              <a:t>About Us page-:</a:t>
            </a:r>
            <a:endParaRPr lang="en-IN" sz="2000" b="1" dirty="0"/>
          </a:p>
          <a:p>
            <a:pPr marL="419100" indent="38100"/>
            <a:r>
              <a:rPr lang="en-US" sz="2000" b="1" dirty="0"/>
              <a:t>The only purpose of this page is that viewers should feel free to contact us through emails and our phone numbers so that we would clear their doubts about website.</a:t>
            </a:r>
            <a:endParaRPr lang="en-IN" sz="2000" b="1" dirty="0"/>
          </a:p>
          <a:p>
            <a:endParaRPr lang="en-IN" dirty="0"/>
          </a:p>
        </p:txBody>
      </p:sp>
      <p:pic>
        <p:nvPicPr>
          <p:cNvPr id="4" name="Picture 3">
            <a:extLst>
              <a:ext uri="{FF2B5EF4-FFF2-40B4-BE49-F238E27FC236}">
                <a16:creationId xmlns:a16="http://schemas.microsoft.com/office/drawing/2014/main" id="{534BDAD3-7416-2A23-A002-0B266D243AC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9552" y="2348880"/>
            <a:ext cx="8356942" cy="4032448"/>
          </a:xfrm>
          <a:prstGeom prst="rect">
            <a:avLst/>
          </a:prstGeom>
          <a:ln w="38100">
            <a:solidFill>
              <a:schemeClr val="tx1"/>
            </a:solidFill>
          </a:ln>
        </p:spPr>
      </p:pic>
    </p:spTree>
    <p:extLst>
      <p:ext uri="{BB962C8B-B14F-4D97-AF65-F5344CB8AC3E}">
        <p14:creationId xmlns:p14="http://schemas.microsoft.com/office/powerpoint/2010/main" val="2212982103"/>
      </p:ext>
    </p:extLst>
  </p:cSld>
  <p:clrMapOvr>
    <a:masterClrMapping/>
  </p:clrMapOvr>
  <p:transition advTm="4000">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Key Features</a:t>
            </a:r>
          </a:p>
        </p:txBody>
      </p:sp>
      <p:sp>
        <p:nvSpPr>
          <p:cNvPr id="3" name="Rectangle 2"/>
          <p:cNvSpPr/>
          <p:nvPr/>
        </p:nvSpPr>
        <p:spPr>
          <a:xfrm>
            <a:off x="395536" y="1196752"/>
            <a:ext cx="8136904" cy="2862322"/>
          </a:xfrm>
          <a:prstGeom prst="rect">
            <a:avLst/>
          </a:prstGeom>
        </p:spPr>
        <p:txBody>
          <a:bodyPr wrap="square">
            <a:spAutoFit/>
          </a:bodyPr>
          <a:lstStyle/>
          <a:p>
            <a:endParaRPr lang="en-US" sz="2000" b="1" dirty="0"/>
          </a:p>
          <a:p>
            <a:pPr>
              <a:buFont typeface="Arial" pitchFamily="34" charset="0"/>
              <a:buChar char="•"/>
            </a:pPr>
            <a:r>
              <a:rPr lang="en-US" sz="2000" b="1" dirty="0"/>
              <a:t>SEARCH BAR: WE HAVE CREATE A SEARCH FUNCTIONALITY TO HELP USERS FIND RECIPES BASED ON INGREDIANTS OR WE CALL RECIPE GENERATOR, THAT IS THEY ONLY HAVE TO WRITE NAME OF THE INGRIDENTS AND IT WILL SHOW YOU ALL POSSIBLE ITEMS MADE UP OF THESE INGRIDENTS.</a:t>
            </a:r>
          </a:p>
          <a:p>
            <a:endParaRPr lang="en-US" sz="2000" b="1" dirty="0">
              <a:latin typeface="Times New Roman" pitchFamily="18" charset="0"/>
              <a:cs typeface="Times New Roman" pitchFamily="18" charset="0"/>
            </a:endParaRPr>
          </a:p>
          <a:p>
            <a:pPr>
              <a:buFont typeface="Arial" pitchFamily="34" charset="0"/>
              <a:buChar char="•"/>
            </a:pPr>
            <a:r>
              <a:rPr lang="en-US" sz="2000" b="1" dirty="0"/>
              <a:t>VIDEO RECIPES: USER CAN NOT ONLY GET WRITTEN RECIPES BUT CAN ALSO VIEW AND POST AMAZINGLY MADE VIDEO RECIPES FROM DIFFERENT PEOPLE.</a:t>
            </a:r>
          </a:p>
        </p:txBody>
      </p:sp>
    </p:spTree>
  </p:cSld>
  <p:clrMapOvr>
    <a:masterClrMapping/>
  </p:clrMapOvr>
  <p:transition advTm="4000">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Project Highlights</a:t>
            </a:r>
          </a:p>
        </p:txBody>
      </p:sp>
      <p:pic>
        <p:nvPicPr>
          <p:cNvPr id="4" name="Picture 3" descr="LOGIN.PNG"/>
          <p:cNvPicPr>
            <a:picLocks noChangeAspect="1"/>
          </p:cNvPicPr>
          <p:nvPr/>
        </p:nvPicPr>
        <p:blipFill>
          <a:blip r:embed="rId2"/>
          <a:stretch>
            <a:fillRect/>
          </a:stretch>
        </p:blipFill>
        <p:spPr>
          <a:xfrm>
            <a:off x="142860" y="1612148"/>
            <a:ext cx="8858280" cy="4960124"/>
          </a:xfrm>
          <a:prstGeom prst="rect">
            <a:avLst/>
          </a:prstGeom>
          <a:ln w="38100">
            <a:solidFill>
              <a:schemeClr val="tx1"/>
            </a:solidFill>
          </a:ln>
        </p:spPr>
      </p:pic>
      <p:sp>
        <p:nvSpPr>
          <p:cNvPr id="5" name="TextBox 4"/>
          <p:cNvSpPr txBox="1"/>
          <p:nvPr/>
        </p:nvSpPr>
        <p:spPr>
          <a:xfrm>
            <a:off x="214282" y="928670"/>
            <a:ext cx="6616620" cy="646331"/>
          </a:xfrm>
          <a:prstGeom prst="rect">
            <a:avLst/>
          </a:prstGeom>
          <a:noFill/>
        </p:spPr>
        <p:txBody>
          <a:bodyPr wrap="none" rtlCol="0">
            <a:spAutoFit/>
          </a:bodyPr>
          <a:lstStyle/>
          <a:p>
            <a:pPr marL="742950" indent="-742950">
              <a:buFont typeface="Arial" pitchFamily="34" charset="0"/>
              <a:buChar char="•"/>
            </a:pPr>
            <a:r>
              <a:rPr lang="en-US" sz="3600" b="1" dirty="0"/>
              <a:t>LOGIN AND SIGNUP SYSTEM-:</a:t>
            </a:r>
            <a:endParaRPr lang="en-IN" sz="3600" b="1" dirty="0"/>
          </a:p>
        </p:txBody>
      </p:sp>
    </p:spTree>
  </p:cSld>
  <p:clrMapOvr>
    <a:masterClrMapping/>
  </p:clrMapOvr>
  <p:transition advTm="4000">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IGNUP.PNG"/>
          <p:cNvPicPr>
            <a:picLocks noChangeAspect="1"/>
          </p:cNvPicPr>
          <p:nvPr/>
        </p:nvPicPr>
        <p:blipFill>
          <a:blip r:embed="rId2"/>
          <a:stretch>
            <a:fillRect/>
          </a:stretch>
        </p:blipFill>
        <p:spPr>
          <a:xfrm>
            <a:off x="107141" y="928670"/>
            <a:ext cx="8929718" cy="5665616"/>
          </a:xfrm>
          <a:prstGeom prst="rect">
            <a:avLst/>
          </a:prstGeom>
          <a:ln w="38100">
            <a:solidFill>
              <a:schemeClr val="tx1"/>
            </a:solidFill>
          </a:ln>
        </p:spPr>
      </p:pic>
      <p:sp>
        <p:nvSpPr>
          <p:cNvPr id="3" name="TextBox 2">
            <a:extLst>
              <a:ext uri="{FF2B5EF4-FFF2-40B4-BE49-F238E27FC236}">
                <a16:creationId xmlns:a16="http://schemas.microsoft.com/office/drawing/2014/main" id="{1EF1A030-91ED-5ECA-7D02-7E4543A86775}"/>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Project Highlights</a:t>
            </a:r>
          </a:p>
        </p:txBody>
      </p:sp>
    </p:spTree>
  </p:cSld>
  <p:clrMapOvr>
    <a:masterClrMapping/>
  </p:clrMapOvr>
  <p:transition advTm="4000">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RATING SYSTEM.PNG"/>
          <p:cNvPicPr>
            <a:picLocks noChangeAspect="1"/>
          </p:cNvPicPr>
          <p:nvPr/>
        </p:nvPicPr>
        <p:blipFill>
          <a:blip r:embed="rId2"/>
          <a:stretch>
            <a:fillRect/>
          </a:stretch>
        </p:blipFill>
        <p:spPr>
          <a:xfrm>
            <a:off x="107141" y="2071678"/>
            <a:ext cx="8929718" cy="4385409"/>
          </a:xfrm>
          <a:prstGeom prst="rect">
            <a:avLst/>
          </a:prstGeom>
          <a:ln w="38100">
            <a:solidFill>
              <a:schemeClr val="tx1"/>
            </a:solidFill>
          </a:ln>
        </p:spPr>
      </p:pic>
      <p:sp>
        <p:nvSpPr>
          <p:cNvPr id="3" name="TextBox 2"/>
          <p:cNvSpPr txBox="1"/>
          <p:nvPr/>
        </p:nvSpPr>
        <p:spPr>
          <a:xfrm>
            <a:off x="500034" y="1071546"/>
            <a:ext cx="5572164" cy="769441"/>
          </a:xfrm>
          <a:prstGeom prst="rect">
            <a:avLst/>
          </a:prstGeom>
          <a:noFill/>
        </p:spPr>
        <p:txBody>
          <a:bodyPr wrap="square" rtlCol="0">
            <a:spAutoFit/>
          </a:bodyPr>
          <a:lstStyle/>
          <a:p>
            <a:pPr marL="742950" indent="-742950">
              <a:buFont typeface="Arial" pitchFamily="34" charset="0"/>
              <a:buChar char="•"/>
            </a:pPr>
            <a:r>
              <a:rPr lang="en-US" sz="4400" b="1" dirty="0"/>
              <a:t>USER RATINGS :- </a:t>
            </a:r>
            <a:endParaRPr lang="en-IN" sz="4400" b="1" dirty="0"/>
          </a:p>
        </p:txBody>
      </p:sp>
      <p:sp>
        <p:nvSpPr>
          <p:cNvPr id="4" name="TextBox 3">
            <a:extLst>
              <a:ext uri="{FF2B5EF4-FFF2-40B4-BE49-F238E27FC236}">
                <a16:creationId xmlns:a16="http://schemas.microsoft.com/office/drawing/2014/main" id="{CFE4CB18-ECCB-4E3C-4415-949004D3A896}"/>
              </a:ext>
            </a:extLst>
          </p:cNvPr>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Project Highlights</a:t>
            </a:r>
          </a:p>
        </p:txBody>
      </p:sp>
    </p:spTree>
  </p:cSld>
  <p:clrMapOvr>
    <a:masterClrMapping/>
  </p:clrMapOvr>
  <p:transition advTm="4000">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5857884" cy="923330"/>
          </a:xfrm>
          <a:prstGeom prst="rect">
            <a:avLst/>
          </a:prstGeom>
          <a:noFill/>
        </p:spPr>
        <p:txBody>
          <a:bodyPr wrap="square" rtlCol="0">
            <a:spAutoFit/>
          </a:bodyPr>
          <a:lstStyle/>
          <a:p>
            <a:r>
              <a:rPr lang="en-US" sz="5400" b="1" dirty="0">
                <a:latin typeface="Times New Roman" pitchFamily="18" charset="0"/>
                <a:cs typeface="Times New Roman" pitchFamily="18" charset="0"/>
              </a:rPr>
              <a:t>Bonus Features</a:t>
            </a:r>
          </a:p>
        </p:txBody>
      </p:sp>
      <p:sp>
        <p:nvSpPr>
          <p:cNvPr id="4" name="TextBox 3"/>
          <p:cNvSpPr txBox="1"/>
          <p:nvPr/>
        </p:nvSpPr>
        <p:spPr>
          <a:xfrm>
            <a:off x="214282" y="1428736"/>
            <a:ext cx="8572560" cy="4524315"/>
          </a:xfrm>
          <a:prstGeom prst="rect">
            <a:avLst/>
          </a:prstGeom>
          <a:noFill/>
        </p:spPr>
        <p:txBody>
          <a:bodyPr wrap="square" rtlCol="0">
            <a:spAutoFit/>
          </a:bodyPr>
          <a:lstStyle/>
          <a:p>
            <a:pPr lvl="0">
              <a:buFont typeface="Arial" pitchFamily="34" charset="0"/>
              <a:buChar char="•"/>
            </a:pPr>
            <a:r>
              <a:rPr lang="en-US" sz="2000" b="1" dirty="0"/>
              <a:t>Add a favorite button for user to save  recipes to there personal collections.</a:t>
            </a:r>
          </a:p>
          <a:p>
            <a:pPr lvl="0">
              <a:buFont typeface="Arial" pitchFamily="34" charset="0"/>
              <a:buChar char="•"/>
            </a:pPr>
            <a:endParaRPr lang="en-US" sz="2000" b="1" dirty="0"/>
          </a:p>
          <a:p>
            <a:pPr lvl="0">
              <a:buFont typeface="Arial" pitchFamily="34" charset="0"/>
              <a:buChar char="•"/>
            </a:pPr>
            <a:r>
              <a:rPr lang="en-US" sz="2000" b="1" dirty="0"/>
              <a:t>Implement a recipe rating system with stars so users can help other users to recognize a good recipe.</a:t>
            </a:r>
          </a:p>
          <a:p>
            <a:pPr>
              <a:buFont typeface="Arial" pitchFamily="34" charset="0"/>
              <a:buChar char="•"/>
            </a:pPr>
            <a:endParaRPr lang="en-US" sz="2000" b="1" dirty="0"/>
          </a:p>
          <a:p>
            <a:pPr lvl="0">
              <a:buFont typeface="Arial" pitchFamily="34" charset="0"/>
              <a:buChar char="•"/>
            </a:pPr>
            <a:r>
              <a:rPr lang="en-US" sz="2000" b="1" dirty="0"/>
              <a:t>Include social media sharing options for user to share recipes . This will help users to easily recommend a recipe to others.</a:t>
            </a:r>
          </a:p>
          <a:p>
            <a:pPr>
              <a:spcBef>
                <a:spcPts val="40"/>
              </a:spcBef>
            </a:pPr>
            <a:r>
              <a:rPr lang="en-US" sz="2000" b="1" dirty="0"/>
              <a:t>ADVANCED SEARCH FILTERS-:</a:t>
            </a:r>
            <a:endParaRPr lang="en-IN" sz="2000" b="1" dirty="0"/>
          </a:p>
          <a:p>
            <a:pPr>
              <a:spcBef>
                <a:spcPts val="40"/>
              </a:spcBef>
            </a:pPr>
            <a:r>
              <a:rPr lang="en-US" sz="2000" b="1" dirty="0"/>
              <a:t> </a:t>
            </a:r>
            <a:endParaRPr lang="en-IN" sz="2000" b="1" dirty="0"/>
          </a:p>
          <a:p>
            <a:pPr algn="just">
              <a:spcBef>
                <a:spcPts val="40"/>
              </a:spcBef>
            </a:pPr>
            <a:r>
              <a:rPr lang="en-US" sz="2000" b="1" dirty="0"/>
              <a:t>   Enhance the search functionality with filters for seasonality, cost, and specific dietary requirements. Filter  feature adds an interactive yet easier method to filter through a variety of recipes . User can filter recipe type their difficulty level and dietary preferences.  </a:t>
            </a:r>
            <a:endParaRPr lang="en-IN" sz="2000" b="1" dirty="0"/>
          </a:p>
          <a:p>
            <a:pPr lvl="0">
              <a:buFont typeface="Arial" pitchFamily="34" charset="0"/>
              <a:buChar char="•"/>
            </a:pPr>
            <a:endParaRPr lang="en-IN" sz="2800" dirty="0"/>
          </a:p>
        </p:txBody>
      </p:sp>
    </p:spTree>
  </p:cSld>
  <p:clrMapOvr>
    <a:masterClrMapping/>
  </p:clrMapOvr>
  <p:transition advTm="4000">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5400600" cy="923330"/>
          </a:xfrm>
          <a:prstGeom prst="rect">
            <a:avLst/>
          </a:prstGeom>
          <a:noFill/>
        </p:spPr>
        <p:txBody>
          <a:bodyPr wrap="square" rtlCol="0">
            <a:spAutoFit/>
          </a:bodyPr>
          <a:lstStyle/>
          <a:p>
            <a:r>
              <a:rPr lang="en-US" sz="5400" b="1" dirty="0">
                <a:latin typeface="Times New Roman" pitchFamily="18" charset="0"/>
                <a:cs typeface="Times New Roman" pitchFamily="18" charset="0"/>
              </a:rPr>
              <a:t>Conclusion</a:t>
            </a:r>
          </a:p>
        </p:txBody>
      </p:sp>
      <p:sp>
        <p:nvSpPr>
          <p:cNvPr id="3" name="Rectangle 2"/>
          <p:cNvSpPr/>
          <p:nvPr/>
        </p:nvSpPr>
        <p:spPr>
          <a:xfrm>
            <a:off x="395536" y="1196752"/>
            <a:ext cx="8136904" cy="4154984"/>
          </a:xfrm>
          <a:prstGeom prst="rect">
            <a:avLst/>
          </a:prstGeom>
        </p:spPr>
        <p:txBody>
          <a:bodyPr wrap="square">
            <a:spAutoFit/>
          </a:bodyPr>
          <a:lstStyle/>
          <a:p>
            <a:pPr>
              <a:buFont typeface="Arial" pitchFamily="34" charset="0"/>
              <a:buChar char="•"/>
            </a:pPr>
            <a:r>
              <a:rPr lang="en-US" sz="2400" b="1" dirty="0"/>
              <a:t> In conclusion, a recipe sharing platform website provides a valuable space for culinary enthusiasts to come together, exchange ideas, and explore the rich world of food. It fosters a sense of community, encourages creativity in the kitchen, and allows individuals to discover and share their favorite dishes with a global audience.</a:t>
            </a:r>
          </a:p>
          <a:p>
            <a:pPr>
              <a:buFont typeface="Arial" pitchFamily="34" charset="0"/>
              <a:buChar char="•"/>
            </a:pPr>
            <a:endParaRPr lang="en-US" sz="2400" b="1" dirty="0"/>
          </a:p>
          <a:p>
            <a:pPr>
              <a:buFont typeface="Arial" pitchFamily="34" charset="0"/>
              <a:buChar char="•"/>
            </a:pPr>
            <a:r>
              <a:rPr lang="en-US" sz="2400" b="1" dirty="0"/>
              <a:t>Our team is very thankful to be given such an amazing project . This helped us to deeply understand the vast subject of food</a:t>
            </a:r>
            <a:br>
              <a:rPr lang="en-US" sz="2400" b="1" dirty="0"/>
            </a:br>
            <a:r>
              <a:rPr lang="en-US" sz="2400" b="1" dirty="0"/>
              <a:t>and its related Topics . We gained a deep knowledge about Html , CSS, </a:t>
            </a:r>
            <a:r>
              <a:rPr lang="en-US" sz="2400" b="1" dirty="0" err="1"/>
              <a:t>Javascript</a:t>
            </a:r>
            <a:r>
              <a:rPr lang="en-US" sz="2400" b="1" dirty="0"/>
              <a:t>. </a:t>
            </a:r>
            <a:endParaRPr lang="en-US" sz="2400" dirty="0"/>
          </a:p>
        </p:txBody>
      </p:sp>
    </p:spTree>
  </p:cSld>
  <p:clrMapOvr>
    <a:masterClrMapping/>
  </p:clrMapOvr>
  <p:transition advTm="4000">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42852"/>
            <a:ext cx="5818968" cy="769441"/>
          </a:xfrm>
          <a:prstGeom prst="rect">
            <a:avLst/>
          </a:prstGeom>
          <a:noFill/>
        </p:spPr>
        <p:txBody>
          <a:bodyPr wrap="square" rtlCol="0">
            <a:spAutoFit/>
          </a:bodyPr>
          <a:lstStyle/>
          <a:p>
            <a:r>
              <a:rPr lang="en-US" sz="4400" b="1" dirty="0">
                <a:latin typeface="Times New Roman" pitchFamily="18" charset="0"/>
                <a:cs typeface="Times New Roman" pitchFamily="18" charset="0"/>
              </a:rPr>
              <a:t>References/Links used</a:t>
            </a:r>
          </a:p>
        </p:txBody>
      </p:sp>
      <p:sp>
        <p:nvSpPr>
          <p:cNvPr id="3" name="Rectangle 2"/>
          <p:cNvSpPr/>
          <p:nvPr/>
        </p:nvSpPr>
        <p:spPr>
          <a:xfrm>
            <a:off x="395536" y="1196752"/>
            <a:ext cx="8136904" cy="5686172"/>
          </a:xfrm>
          <a:prstGeom prst="rect">
            <a:avLst/>
          </a:prstGeom>
        </p:spPr>
        <p:txBody>
          <a:bodyPr wrap="square">
            <a:spAutoFit/>
          </a:bodyPr>
          <a:lstStyle/>
          <a:p>
            <a:pPr algn="ctr">
              <a:spcBef>
                <a:spcPts val="40"/>
              </a:spcBef>
            </a:pPr>
            <a:r>
              <a:rPr lang="en-US" sz="1800" u="sng" dirty="0">
                <a:solidFill>
                  <a:srgbClr val="000000"/>
                </a:solidFill>
                <a:effectLst/>
                <a:latin typeface="Times New Roman" panose="02020603050405020304" pitchFamily="18" charset="0"/>
                <a:ea typeface="Times New Roman" panose="02020603050405020304" pitchFamily="18" charset="0"/>
              </a:rPr>
              <a:t>LIST OF REFERENCES</a:t>
            </a:r>
            <a:endParaRPr lang="en-IN" sz="1800" dirty="0">
              <a:effectLst/>
              <a:latin typeface="Times New Roman" panose="02020603050405020304" pitchFamily="18" charset="0"/>
              <a:ea typeface="Times New Roman" panose="02020603050405020304" pitchFamily="18" charset="0"/>
            </a:endParaRPr>
          </a:p>
          <a:p>
            <a:pPr algn="ctr">
              <a:spcBef>
                <a:spcPts val="40"/>
              </a:spcBef>
            </a:pPr>
            <a:r>
              <a:rPr lang="en-US" sz="1800" u="none" strike="noStrike" dirty="0">
                <a:solidFill>
                  <a:srgbClr val="000000"/>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none" strike="noStrike" dirty="0">
                <a:solidFill>
                  <a:srgbClr val="000000"/>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none" strike="noStrike" dirty="0">
                <a:solidFill>
                  <a:srgbClr val="000000"/>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sng" dirty="0">
                <a:solidFill>
                  <a:srgbClr val="000000"/>
                </a:solidFill>
                <a:effectLst/>
                <a:latin typeface="Times New Roman" panose="02020603050405020304" pitchFamily="18" charset="0"/>
                <a:ea typeface="Times New Roman" panose="02020603050405020304" pitchFamily="18" charset="0"/>
              </a:rPr>
              <a:t>W3 SCHOOLS-:</a:t>
            </a:r>
            <a:r>
              <a:rPr lang="en-US" u="sng" dirty="0">
                <a:solidFill>
                  <a:srgbClr val="000000"/>
                </a:solidFill>
                <a:latin typeface="Times New Roman" panose="02020603050405020304" pitchFamily="18" charset="0"/>
                <a:ea typeface="Times New Roman" panose="02020603050405020304" pitchFamily="18" charset="0"/>
              </a:rPr>
              <a:t>                     </a:t>
            </a:r>
            <a:r>
              <a:rPr lang="en-US" sz="1800" u="sng" dirty="0">
                <a:solidFill>
                  <a:srgbClr val="0000FF"/>
                </a:solidFill>
                <a:effectLst/>
                <a:latin typeface="Times New Roman" panose="02020603050405020304" pitchFamily="18" charset="0"/>
                <a:ea typeface="Times New Roman" panose="02020603050405020304" pitchFamily="18" charset="0"/>
                <a:hlinkClick r:id="rId2"/>
              </a:rPr>
              <a:t>https://www.w3schools.com/</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dirty="0">
                <a:solidFill>
                  <a:srgbClr val="0000CC"/>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dirty="0">
                <a:solidFill>
                  <a:srgbClr val="0000CC"/>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sng" dirty="0">
                <a:solidFill>
                  <a:srgbClr val="000000"/>
                </a:solidFill>
                <a:effectLst/>
                <a:latin typeface="Times New Roman" panose="02020603050405020304" pitchFamily="18" charset="0"/>
                <a:ea typeface="Times New Roman" panose="02020603050405020304" pitchFamily="18" charset="0"/>
              </a:rPr>
              <a:t>GOOGLE-:</a:t>
            </a:r>
            <a:r>
              <a:rPr lang="en-US" sz="1800" u="sng" dirty="0">
                <a:solidFill>
                  <a:srgbClr val="0000FF"/>
                </a:solidFill>
                <a:effectLst/>
                <a:latin typeface="Times New Roman" panose="02020603050405020304" pitchFamily="18" charset="0"/>
                <a:ea typeface="Times New Roman" panose="02020603050405020304" pitchFamily="18" charset="0"/>
              </a:rPr>
              <a:t>                                </a:t>
            </a:r>
            <a:r>
              <a:rPr lang="en-US" sz="1800" u="sng" dirty="0">
                <a:solidFill>
                  <a:srgbClr val="0000FF"/>
                </a:solidFill>
                <a:effectLst/>
                <a:latin typeface="Times New Roman" panose="02020603050405020304" pitchFamily="18" charset="0"/>
                <a:ea typeface="Times New Roman" panose="02020603050405020304" pitchFamily="18" charset="0"/>
                <a:hlinkClick r:id="rId3"/>
              </a:rPr>
              <a:t>https://www.google.com/</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none" strike="noStrike" dirty="0">
                <a:solidFill>
                  <a:srgbClr val="0000FF"/>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none" strike="noStrike" dirty="0">
                <a:solidFill>
                  <a:srgbClr val="0000FF"/>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sng" dirty="0">
                <a:solidFill>
                  <a:srgbClr val="000000"/>
                </a:solidFill>
                <a:effectLst/>
                <a:latin typeface="Times New Roman" panose="02020603050405020304" pitchFamily="18" charset="0"/>
                <a:ea typeface="Times New Roman" panose="02020603050405020304" pitchFamily="18" charset="0"/>
              </a:rPr>
              <a:t>SIMPLY RECIPES-:</a:t>
            </a:r>
            <a:r>
              <a:rPr lang="en-US" sz="1800" u="sng" dirty="0">
                <a:solidFill>
                  <a:srgbClr val="0000FF"/>
                </a:solidFill>
                <a:effectLst/>
                <a:latin typeface="Times New Roman" panose="02020603050405020304" pitchFamily="18" charset="0"/>
                <a:ea typeface="Times New Roman" panose="02020603050405020304" pitchFamily="18" charset="0"/>
              </a:rPr>
              <a:t>                 </a:t>
            </a:r>
            <a:r>
              <a:rPr lang="en-US" sz="1800" u="sng" dirty="0">
                <a:solidFill>
                  <a:srgbClr val="0000FF"/>
                </a:solidFill>
                <a:effectLst/>
                <a:latin typeface="Times New Roman" panose="02020603050405020304" pitchFamily="18" charset="0"/>
                <a:ea typeface="Times New Roman" panose="02020603050405020304" pitchFamily="18" charset="0"/>
                <a:hlinkClick r:id="rId4"/>
              </a:rPr>
              <a:t>https://www.simplyrecipes.com/</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none" strike="noStrike" dirty="0">
                <a:solidFill>
                  <a:srgbClr val="0000FF"/>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none" strike="noStrike" dirty="0">
                <a:solidFill>
                  <a:srgbClr val="0000FF"/>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sng" dirty="0">
                <a:solidFill>
                  <a:srgbClr val="000000"/>
                </a:solidFill>
                <a:effectLst/>
                <a:latin typeface="Times New Roman" panose="02020603050405020304" pitchFamily="18" charset="0"/>
                <a:ea typeface="Times New Roman" panose="02020603050405020304" pitchFamily="18" charset="0"/>
              </a:rPr>
              <a:t>BENNETTFEELY-: </a:t>
            </a:r>
            <a:r>
              <a:rPr lang="en-US" sz="1800" u="sng" dirty="0">
                <a:solidFill>
                  <a:srgbClr val="0000FF"/>
                </a:solidFill>
                <a:effectLst/>
                <a:latin typeface="Times New Roman" panose="02020603050405020304" pitchFamily="18" charset="0"/>
                <a:ea typeface="Times New Roman" panose="02020603050405020304" pitchFamily="18" charset="0"/>
              </a:rPr>
              <a:t>                 </a:t>
            </a:r>
            <a:r>
              <a:rPr lang="en-US" sz="1800" u="sng" dirty="0">
                <a:solidFill>
                  <a:srgbClr val="0000FF"/>
                </a:solidFill>
                <a:effectLst/>
                <a:latin typeface="Times New Roman" panose="02020603050405020304" pitchFamily="18" charset="0"/>
                <a:ea typeface="Times New Roman" panose="02020603050405020304" pitchFamily="18" charset="0"/>
                <a:hlinkClick r:id="rId5"/>
              </a:rPr>
              <a:t>https://bennettfeely.com/clippy/</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none" strike="noStrike" dirty="0">
                <a:solidFill>
                  <a:srgbClr val="0000FF"/>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none" strike="noStrike" dirty="0">
                <a:solidFill>
                  <a:srgbClr val="0000FF"/>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Aft>
                <a:spcPts val="860"/>
              </a:spcAft>
            </a:pPr>
            <a:r>
              <a:rPr lang="en-US" sz="1800" u="sng" dirty="0">
                <a:solidFill>
                  <a:srgbClr val="000000"/>
                </a:solidFill>
                <a:effectLst/>
                <a:latin typeface="Times New Roman" panose="02020603050405020304" pitchFamily="18" charset="0"/>
                <a:ea typeface="Times New Roman" panose="02020603050405020304" pitchFamily="18" charset="0"/>
              </a:rPr>
              <a:t>CANVA:                                     </a:t>
            </a:r>
            <a:r>
              <a:rPr lang="en-US" sz="1800" u="sng" dirty="0">
                <a:solidFill>
                  <a:srgbClr val="0000FF"/>
                </a:solidFill>
                <a:effectLst/>
                <a:latin typeface="Times New Roman" panose="02020603050405020304" pitchFamily="18" charset="0"/>
                <a:ea typeface="Times New Roman" panose="02020603050405020304" pitchFamily="18" charset="0"/>
              </a:rPr>
              <a:t>Canva: Visual Suite for Everyone</a:t>
            </a: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40"/>
              </a:spcBef>
            </a:pPr>
            <a:r>
              <a:rPr lang="en-US" sz="1800" u="none" strike="noStrike" dirty="0">
                <a:solidFill>
                  <a:srgbClr val="0000FF"/>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endParaRPr lang="en-US" sz="3200" dirty="0">
              <a:latin typeface="Times New Roman" pitchFamily="18" charset="0"/>
              <a:cs typeface="Times New Roman" pitchFamily="18" charset="0"/>
            </a:endParaRPr>
          </a:p>
        </p:txBody>
      </p:sp>
    </p:spTree>
  </p:cSld>
  <p:clrMapOvr>
    <a:masterClrMapping/>
  </p:clrMapOvr>
  <p:transition advTm="4000">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8" name="Picture Placeholder 4"/>
          <p:cNvPicPr>
            <a:picLocks noChangeAspect="1"/>
          </p:cNvPicPr>
          <p:nvPr/>
        </p:nvPicPr>
        <p:blipFill>
          <a:blip r:embed="rId2">
            <a:lum bright="20000"/>
            <a:extLst>
              <a:ext uri="{28A0092B-C50C-407E-A947-70E740481C1C}">
                <a14:useLocalDpi xmlns:a14="http://schemas.microsoft.com/office/drawing/2010/main" val="0"/>
              </a:ext>
            </a:extLst>
          </a:blip>
          <a:srcRect t="12761" b="12761"/>
          <a:stretch>
            <a:fillRect/>
          </a:stretch>
        </p:blipFill>
        <p:spPr>
          <a:xfrm>
            <a:off x="0" y="857256"/>
            <a:ext cx="9144000" cy="5786454"/>
          </a:xfrm>
          <a:prstGeom prst="rect">
            <a:avLst/>
          </a:prstGeom>
        </p:spPr>
      </p:pic>
    </p:spTree>
  </p:cSld>
  <p:clrMapOvr>
    <a:masterClrMapping/>
  </p:clrMapOvr>
  <p:transition advTm="4000">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008EBC-814E-7E1E-6EA1-BF614D8B2D2E}"/>
              </a:ext>
            </a:extLst>
          </p:cNvPr>
          <p:cNvSpPr txBox="1"/>
          <p:nvPr/>
        </p:nvSpPr>
        <p:spPr>
          <a:xfrm>
            <a:off x="179512" y="908720"/>
            <a:ext cx="8496944" cy="6186309"/>
          </a:xfrm>
          <a:prstGeom prst="rect">
            <a:avLst/>
          </a:prstGeom>
          <a:noFill/>
        </p:spPr>
        <p:txBody>
          <a:bodyPr wrap="square" rtlCol="0">
            <a:spAutoFit/>
          </a:bodyPr>
          <a:lstStyle/>
          <a:p>
            <a:pPr>
              <a:tabLst>
                <a:tab pos="6311900" algn="r"/>
              </a:tabLst>
            </a:pPr>
            <a:r>
              <a:rPr lang="en-US" sz="2000" b="1" dirty="0"/>
              <a:t>why Need A Recipe Website?</a:t>
            </a:r>
            <a:endParaRPr lang="en-IN" sz="2000" b="1" dirty="0"/>
          </a:p>
          <a:p>
            <a:pPr>
              <a:tabLst>
                <a:tab pos="6311900" algn="r"/>
              </a:tabLst>
            </a:pPr>
            <a:r>
              <a:rPr lang="en-US" sz="2000" b="1" dirty="0"/>
              <a:t> </a:t>
            </a:r>
            <a:endParaRPr lang="en-IN" sz="2000" b="1" dirty="0"/>
          </a:p>
          <a:p>
            <a:pPr marL="457200" indent="228600" algn="just">
              <a:spcBef>
                <a:spcPts val="40"/>
              </a:spcBef>
              <a:spcAft>
                <a:spcPts val="0"/>
              </a:spcAft>
            </a:pPr>
            <a:r>
              <a:rPr lang="en-US" sz="2000" b="1" dirty="0"/>
              <a:t>A food sharing website serves as a valuable platform for a variety of reasons, contributing to an enriched culinary experience and fostering a sense of community among food enthusiasts. Here are several compelling reasons for the need for a food sharing website:</a:t>
            </a:r>
            <a:endParaRPr lang="en-IN" sz="2000" b="1" dirty="0"/>
          </a:p>
          <a:p>
            <a:pPr marL="228600" algn="just">
              <a:spcBef>
                <a:spcPts val="40"/>
              </a:spcBef>
              <a:spcAft>
                <a:spcPts val="0"/>
              </a:spcAft>
            </a:pPr>
            <a:r>
              <a:rPr lang="en-US" sz="2000" b="1" dirty="0"/>
              <a:t> </a:t>
            </a:r>
            <a:endParaRPr lang="en-IN" sz="2000" b="1" dirty="0"/>
          </a:p>
          <a:p>
            <a:pPr marL="342900" lvl="0" indent="-342900" algn="just">
              <a:spcBef>
                <a:spcPts val="40"/>
              </a:spcBef>
              <a:spcAft>
                <a:spcPts val="0"/>
              </a:spcAft>
              <a:buFont typeface="+mj-lt"/>
              <a:buAutoNum type="arabicPeriod"/>
            </a:pPr>
            <a:r>
              <a:rPr lang="en-US" sz="2000" b="1" dirty="0"/>
              <a:t> Community Building:</a:t>
            </a:r>
            <a:endParaRPr lang="en-IN" sz="2000" b="1" dirty="0"/>
          </a:p>
          <a:p>
            <a:pPr marL="457200" algn="just">
              <a:spcBef>
                <a:spcPts val="40"/>
              </a:spcBef>
              <a:spcAft>
                <a:spcPts val="0"/>
              </a:spcAft>
            </a:pPr>
            <a:r>
              <a:rPr lang="en-US" sz="2000" b="1" dirty="0"/>
              <a:t>Networking: A sharing website brings together individuals with a common interest in food, creating a vibrant online community. Users can connect, share experiences, and build relationships based on their mutual love for culinary exploration.</a:t>
            </a:r>
          </a:p>
          <a:p>
            <a:pPr marL="457200" algn="just">
              <a:spcBef>
                <a:spcPts val="40"/>
              </a:spcBef>
              <a:spcAft>
                <a:spcPts val="0"/>
              </a:spcAft>
            </a:pPr>
            <a:endParaRPr lang="en-IN" sz="2000" b="1" dirty="0"/>
          </a:p>
          <a:p>
            <a:pPr marL="457200" algn="just">
              <a:spcBef>
                <a:spcPts val="40"/>
              </a:spcBef>
              <a:spcAft>
                <a:spcPts val="0"/>
              </a:spcAft>
            </a:pPr>
            <a:r>
              <a:rPr lang="en-US" sz="2000" b="1" dirty="0"/>
              <a:t>2. Knowledge Exchange:</a:t>
            </a:r>
            <a:endParaRPr lang="en-IN" sz="2000" b="1" dirty="0"/>
          </a:p>
          <a:p>
            <a:pPr marL="457200" indent="495300" algn="just">
              <a:spcBef>
                <a:spcPts val="40"/>
              </a:spcBef>
              <a:spcAft>
                <a:spcPts val="0"/>
              </a:spcAft>
            </a:pPr>
            <a:r>
              <a:rPr lang="en-US" sz="2000" b="1" dirty="0"/>
              <a:t>Learning Opportunities: By allowing users to share their recipes, tips, and tricks, a food sharing website becomes a hub for knowledge exchange. Novice cooks can learn from experienced chefs, fostering a continuous learning environment.</a:t>
            </a:r>
            <a:endParaRPr lang="en-IN" sz="2000" b="1" dirty="0"/>
          </a:p>
          <a:p>
            <a:pPr marL="228600" algn="just">
              <a:spcBef>
                <a:spcPts val="40"/>
              </a:spcBef>
              <a:spcAft>
                <a:spcPts val="0"/>
              </a:spcAft>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5" name="TextBox 4">
            <a:extLst>
              <a:ext uri="{FF2B5EF4-FFF2-40B4-BE49-F238E27FC236}">
                <a16:creationId xmlns:a16="http://schemas.microsoft.com/office/drawing/2014/main" id="{672D9987-E3A8-7DB4-F406-959C1AD739CE}"/>
              </a:ext>
            </a:extLst>
          </p:cNvPr>
          <p:cNvSpPr txBox="1"/>
          <p:nvPr/>
        </p:nvSpPr>
        <p:spPr>
          <a:xfrm>
            <a:off x="251520" y="-16623"/>
            <a:ext cx="5400600" cy="923330"/>
          </a:xfrm>
          <a:prstGeom prst="rect">
            <a:avLst/>
          </a:prstGeom>
          <a:noFill/>
        </p:spPr>
        <p:txBody>
          <a:bodyPr wrap="square" rtlCol="0">
            <a:spAutoFit/>
          </a:bodyPr>
          <a:lstStyle/>
          <a:p>
            <a:r>
              <a:rPr lang="en-US" sz="5400" b="1" dirty="0">
                <a:latin typeface="Times New Roman" pitchFamily="18" charset="0"/>
                <a:cs typeface="Times New Roman" pitchFamily="18" charset="0"/>
              </a:rPr>
              <a:t>Introduction</a:t>
            </a:r>
          </a:p>
        </p:txBody>
      </p:sp>
    </p:spTree>
    <p:extLst>
      <p:ext uri="{BB962C8B-B14F-4D97-AF65-F5344CB8AC3E}">
        <p14:creationId xmlns:p14="http://schemas.microsoft.com/office/powerpoint/2010/main" val="1607193585"/>
      </p:ext>
    </p:extLst>
  </p:cSld>
  <p:clrMapOvr>
    <a:masterClrMapping/>
  </p:clrMapOvr>
  <p:transition advTm="4000">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A305B23-CE7E-DB1E-14AF-8834DD738FC2}"/>
              </a:ext>
            </a:extLst>
          </p:cNvPr>
          <p:cNvSpPr txBox="1"/>
          <p:nvPr/>
        </p:nvSpPr>
        <p:spPr>
          <a:xfrm>
            <a:off x="0" y="836712"/>
            <a:ext cx="8928992" cy="6217087"/>
          </a:xfrm>
          <a:prstGeom prst="rect">
            <a:avLst/>
          </a:prstGeom>
          <a:noFill/>
        </p:spPr>
        <p:txBody>
          <a:bodyPr wrap="square" rtlCol="0">
            <a:spAutoFit/>
          </a:bodyPr>
          <a:lstStyle/>
          <a:p>
            <a:pPr marL="228600" indent="228600" algn="just">
              <a:spcBef>
                <a:spcPts val="40"/>
              </a:spcBef>
              <a:spcAft>
                <a:spcPts val="0"/>
              </a:spcAft>
            </a:pPr>
            <a:r>
              <a:rPr lang="en-US" sz="2000" b="1" dirty="0"/>
              <a:t>3Diverse Culinary Exploration:</a:t>
            </a:r>
            <a:endParaRPr lang="en-IN" sz="2000" b="1" dirty="0"/>
          </a:p>
          <a:p>
            <a:pPr marL="457200" indent="457200" algn="just">
              <a:spcBef>
                <a:spcPts val="40"/>
              </a:spcBef>
              <a:spcAft>
                <a:spcPts val="0"/>
              </a:spcAft>
            </a:pPr>
            <a:r>
              <a:rPr lang="en-US" sz="2000" b="1" dirty="0"/>
              <a:t>Recipe </a:t>
            </a:r>
            <a:r>
              <a:rPr lang="en-US" sz="2000" b="1" dirty="0" err="1"/>
              <a:t>VarietyA</a:t>
            </a:r>
            <a:r>
              <a:rPr lang="en-US" sz="2000" b="1" dirty="0"/>
              <a:t> sharing platform facilitates the exchange of a wide range of recipes from different cuisines, dietary preferences, and skill levels. This diversity provides users with a plethora of options, encouraging them to try new dishes and broaden their culinary horizons.</a:t>
            </a:r>
            <a:endParaRPr lang="en-IN" sz="2000" b="1" dirty="0"/>
          </a:p>
          <a:p>
            <a:pPr marL="228600" algn="just">
              <a:spcBef>
                <a:spcPts val="40"/>
              </a:spcBef>
              <a:spcAft>
                <a:spcPts val="0"/>
              </a:spcAft>
            </a:pPr>
            <a:r>
              <a:rPr lang="en-US" sz="2000" b="1" dirty="0"/>
              <a:t> </a:t>
            </a:r>
            <a:endParaRPr lang="en-IN" sz="2000" b="1" dirty="0"/>
          </a:p>
          <a:p>
            <a:pPr marL="228600" algn="just">
              <a:spcBef>
                <a:spcPts val="40"/>
              </a:spcBef>
              <a:spcAft>
                <a:spcPts val="0"/>
              </a:spcAft>
            </a:pPr>
            <a:r>
              <a:rPr lang="en-US" sz="2000" b="1" dirty="0"/>
              <a:t> </a:t>
            </a:r>
            <a:endParaRPr lang="en-IN" sz="2000" b="1" dirty="0"/>
          </a:p>
          <a:p>
            <a:pPr marL="228600" indent="228600" algn="just">
              <a:spcBef>
                <a:spcPts val="40"/>
              </a:spcBef>
              <a:spcAft>
                <a:spcPts val="0"/>
              </a:spcAft>
            </a:pPr>
            <a:r>
              <a:rPr lang="en-US" sz="2000" b="1" dirty="0"/>
              <a:t>4. Inspiration and Creativity:</a:t>
            </a:r>
            <a:endParaRPr lang="en-IN" sz="2000" b="1" dirty="0"/>
          </a:p>
          <a:p>
            <a:pPr marL="457200" algn="just">
              <a:spcBef>
                <a:spcPts val="40"/>
              </a:spcBef>
              <a:spcAft>
                <a:spcPts val="0"/>
              </a:spcAft>
            </a:pPr>
            <a:r>
              <a:rPr lang="en-US" sz="2000" b="1" dirty="0"/>
              <a:t>Creativity Boost: Seeing and trying out recipes from other users can inspire creativity in the kitchen. Users may be encouraged to experiment with ingredients, techniques, and presentations, leading to the development of unique and innovative dishes.</a:t>
            </a:r>
            <a:endParaRPr lang="en-IN" sz="2000" b="1" dirty="0"/>
          </a:p>
          <a:p>
            <a:pPr marL="228600" algn="just">
              <a:spcBef>
                <a:spcPts val="40"/>
              </a:spcBef>
              <a:spcAft>
                <a:spcPts val="0"/>
              </a:spcAft>
            </a:pPr>
            <a:r>
              <a:rPr lang="en-US" sz="2000" b="1" dirty="0"/>
              <a:t> </a:t>
            </a:r>
            <a:endParaRPr lang="en-IN" sz="2000" b="1" dirty="0"/>
          </a:p>
          <a:p>
            <a:pPr marL="228600" algn="just">
              <a:spcBef>
                <a:spcPts val="40"/>
              </a:spcBef>
              <a:spcAft>
                <a:spcPts val="0"/>
              </a:spcAft>
            </a:pPr>
            <a:r>
              <a:rPr lang="en-US" sz="2000" b="1" dirty="0"/>
              <a:t> </a:t>
            </a:r>
            <a:endParaRPr lang="en-IN" sz="2000" b="1" dirty="0"/>
          </a:p>
          <a:p>
            <a:pPr marL="228600" indent="228600" algn="just">
              <a:spcBef>
                <a:spcPts val="40"/>
              </a:spcBef>
              <a:spcAft>
                <a:spcPts val="0"/>
              </a:spcAft>
            </a:pPr>
            <a:r>
              <a:rPr lang="en-US" sz="2000" b="1" dirty="0"/>
              <a:t>5. Personalized Collections:</a:t>
            </a:r>
            <a:endParaRPr lang="en-IN" sz="2000" b="1" dirty="0"/>
          </a:p>
          <a:p>
            <a:pPr marL="457200" indent="38100" algn="just">
              <a:spcBef>
                <a:spcPts val="40"/>
              </a:spcBef>
              <a:spcAft>
                <a:spcPts val="0"/>
              </a:spcAft>
            </a:pPr>
            <a:r>
              <a:rPr lang="en-US" sz="2000" b="1" dirty="0"/>
              <a:t>User </a:t>
            </a:r>
            <a:r>
              <a:rPr lang="en-US" sz="2000" b="1" dirty="0" err="1"/>
              <a:t>ProfilesA</a:t>
            </a:r>
            <a:r>
              <a:rPr lang="en-US" sz="2000" b="1" dirty="0"/>
              <a:t> food sharing website typically allows users to create personalized profiles where they can curate their favorite recipes. This feature enables individuals to build a digital collection of recipes tailored to their taste preferences and cooking style.</a:t>
            </a:r>
            <a:endParaRPr lang="en-IN" sz="2000" b="1" dirty="0"/>
          </a:p>
          <a:p>
            <a:endParaRPr lang="en-IN" dirty="0"/>
          </a:p>
        </p:txBody>
      </p:sp>
      <p:sp>
        <p:nvSpPr>
          <p:cNvPr id="5" name="TextBox 4">
            <a:extLst>
              <a:ext uri="{FF2B5EF4-FFF2-40B4-BE49-F238E27FC236}">
                <a16:creationId xmlns:a16="http://schemas.microsoft.com/office/drawing/2014/main" id="{B3305F92-A8A6-B581-257E-AAFA30CBF0A7}"/>
              </a:ext>
            </a:extLst>
          </p:cNvPr>
          <p:cNvSpPr txBox="1"/>
          <p:nvPr/>
        </p:nvSpPr>
        <p:spPr>
          <a:xfrm>
            <a:off x="251520" y="-16623"/>
            <a:ext cx="5400600" cy="923330"/>
          </a:xfrm>
          <a:prstGeom prst="rect">
            <a:avLst/>
          </a:prstGeom>
          <a:noFill/>
        </p:spPr>
        <p:txBody>
          <a:bodyPr wrap="square" rtlCol="0">
            <a:spAutoFit/>
          </a:bodyPr>
          <a:lstStyle/>
          <a:p>
            <a:r>
              <a:rPr lang="en-US" sz="5400" b="1" dirty="0">
                <a:latin typeface="Times New Roman" pitchFamily="18" charset="0"/>
                <a:cs typeface="Times New Roman" pitchFamily="18" charset="0"/>
              </a:rPr>
              <a:t>Introduction</a:t>
            </a:r>
          </a:p>
        </p:txBody>
      </p:sp>
    </p:spTree>
    <p:extLst>
      <p:ext uri="{BB962C8B-B14F-4D97-AF65-F5344CB8AC3E}">
        <p14:creationId xmlns:p14="http://schemas.microsoft.com/office/powerpoint/2010/main" val="41793427"/>
      </p:ext>
    </p:extLst>
  </p:cSld>
  <p:clrMapOvr>
    <a:masterClrMapping/>
  </p:clrMapOvr>
  <p:transition advTm="4000">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5720" y="1071546"/>
            <a:ext cx="8215370" cy="3970318"/>
          </a:xfrm>
          <a:prstGeom prst="rect">
            <a:avLst/>
          </a:prstGeom>
        </p:spPr>
        <p:txBody>
          <a:bodyPr wrap="square">
            <a:spAutoFit/>
          </a:bodyPr>
          <a:lstStyle/>
          <a:p>
            <a:pPr>
              <a:buFont typeface="Arial" pitchFamily="34" charset="0"/>
              <a:buChar char="•"/>
            </a:pPr>
            <a:r>
              <a:rPr lang="en-US" sz="2800" b="1" dirty="0"/>
              <a:t>Share Your Masterpieces: Join our community of food enthusiasts and share your own delicious creations with step-by-step instructions, photos, and cooking tips.</a:t>
            </a:r>
          </a:p>
          <a:p>
            <a:pPr>
              <a:buFont typeface="Arial" pitchFamily="34" charset="0"/>
              <a:buChar char="•"/>
            </a:pPr>
            <a:endParaRPr lang="en-US" sz="2800" b="1" dirty="0"/>
          </a:p>
          <a:p>
            <a:pPr>
              <a:buFont typeface="Arial" pitchFamily="34" charset="0"/>
              <a:buChar char="•"/>
            </a:pPr>
            <a:r>
              <a:rPr lang="en-US" sz="2800" b="1" dirty="0"/>
              <a:t>Recipe Categories: Browse through a diverse range of recipe categories, from comfort food classics to exotic international cuisines, ensuring there's something for every palate.</a:t>
            </a:r>
          </a:p>
        </p:txBody>
      </p:sp>
      <p:sp>
        <p:nvSpPr>
          <p:cNvPr id="3" name="TextBox 2">
            <a:extLst>
              <a:ext uri="{FF2B5EF4-FFF2-40B4-BE49-F238E27FC236}">
                <a16:creationId xmlns:a16="http://schemas.microsoft.com/office/drawing/2014/main" id="{75DAAB4C-0984-1A91-4E6F-96E5BD50CC1B}"/>
              </a:ext>
            </a:extLst>
          </p:cNvPr>
          <p:cNvSpPr txBox="1"/>
          <p:nvPr/>
        </p:nvSpPr>
        <p:spPr>
          <a:xfrm>
            <a:off x="251520" y="-16623"/>
            <a:ext cx="5400600" cy="923330"/>
          </a:xfrm>
          <a:prstGeom prst="rect">
            <a:avLst/>
          </a:prstGeom>
          <a:noFill/>
        </p:spPr>
        <p:txBody>
          <a:bodyPr wrap="square" rtlCol="0">
            <a:spAutoFit/>
          </a:bodyPr>
          <a:lstStyle/>
          <a:p>
            <a:r>
              <a:rPr lang="en-US" sz="5400" b="1" dirty="0">
                <a:latin typeface="Times New Roman" pitchFamily="18" charset="0"/>
                <a:cs typeface="Times New Roman" pitchFamily="18" charset="0"/>
              </a:rPr>
              <a:t>Introduction</a:t>
            </a:r>
          </a:p>
        </p:txBody>
      </p:sp>
    </p:spTree>
  </p:cSld>
  <p:clrMapOvr>
    <a:masterClrMapping/>
  </p:clrMapOvr>
  <p:transition advTm="4000">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Problem Statement</a:t>
            </a:r>
          </a:p>
        </p:txBody>
      </p:sp>
      <p:sp>
        <p:nvSpPr>
          <p:cNvPr id="3" name="Rectangle 2"/>
          <p:cNvSpPr/>
          <p:nvPr/>
        </p:nvSpPr>
        <p:spPr>
          <a:xfrm>
            <a:off x="395536" y="1196752"/>
            <a:ext cx="8136904" cy="4893647"/>
          </a:xfrm>
          <a:prstGeom prst="rect">
            <a:avLst/>
          </a:prstGeom>
        </p:spPr>
        <p:txBody>
          <a:bodyPr wrap="square">
            <a:spAutoFit/>
          </a:bodyPr>
          <a:lstStyle/>
          <a:p>
            <a:pPr>
              <a:buFont typeface="Arial" pitchFamily="34" charset="0"/>
              <a:buChar char="•"/>
            </a:pPr>
            <a:r>
              <a:rPr lang="en-US" sz="2400" b="1" dirty="0"/>
              <a:t>  People often struggle to find and share recipes in a convenient way. This makes it hard to try new dishes, connect with others who love cooking, and keep their kitchen adventures organized.</a:t>
            </a:r>
          </a:p>
          <a:p>
            <a:pPr>
              <a:buFont typeface="Arial" pitchFamily="34" charset="0"/>
              <a:buChar char="•"/>
            </a:pPr>
            <a:endParaRPr lang="en-US" sz="2400" b="1" dirty="0"/>
          </a:p>
          <a:p>
            <a:pPr>
              <a:buFont typeface="Arial" pitchFamily="34" charset="0"/>
              <a:buChar char="•"/>
            </a:pPr>
            <a:r>
              <a:rPr lang="en-US" sz="2400" b="1" dirty="0"/>
              <a:t>Many food lovers struggle with the hassle of finding recipes that suit their tastes and dietary preferences, organizing their favorite dishes in one place, and easily sharing their culinary creations with friends and family.</a:t>
            </a:r>
          </a:p>
          <a:p>
            <a:pPr>
              <a:buFont typeface="Arial" pitchFamily="34" charset="0"/>
              <a:buChar char="•"/>
            </a:pPr>
            <a:endParaRPr lang="en-US" sz="2400" b="1" dirty="0"/>
          </a:p>
          <a:p>
            <a:pPr>
              <a:buFont typeface="Arial" pitchFamily="34" charset="0"/>
              <a:buChar char="•"/>
            </a:pPr>
            <a:r>
              <a:rPr lang="en-US" sz="2400" b="1" dirty="0"/>
              <a:t>This lack of an efficient and user-friendly recipe sharing platform limits their ability to explore diverse cuisines, learn from others, and make the most of their cooking experience.</a:t>
            </a:r>
          </a:p>
        </p:txBody>
      </p:sp>
    </p:spTree>
  </p:cSld>
  <p:clrMapOvr>
    <a:masterClrMapping/>
  </p:clrMapOvr>
  <p:transition advTm="4000">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A1A5B2-0D21-1573-3E78-4623D6E824DB}"/>
              </a:ext>
            </a:extLst>
          </p:cNvPr>
          <p:cNvSpPr txBox="1"/>
          <p:nvPr/>
        </p:nvSpPr>
        <p:spPr>
          <a:xfrm>
            <a:off x="251520" y="980728"/>
            <a:ext cx="8712968" cy="5601533"/>
          </a:xfrm>
          <a:prstGeom prst="rect">
            <a:avLst/>
          </a:prstGeom>
          <a:noFill/>
        </p:spPr>
        <p:txBody>
          <a:bodyPr wrap="square" rtlCol="0">
            <a:spAutoFit/>
          </a:bodyPr>
          <a:lstStyle/>
          <a:p>
            <a:r>
              <a:rPr lang="en-US" sz="2000" b="1" dirty="0"/>
              <a:t>This lack of an efficient and user-friendly recipe sharing platform limits their ability to explore diverse cuisines, learn from others, and make the most of their cooking experience. On internet Finding recipes is as difficult as finding needle in a haystack. There aren’t many stable platform to share all recipes whether it is video recipes or written recipes. Out there are not many recipe generators which give you recipes based on user given ingredients.  </a:t>
            </a:r>
            <a:endParaRPr lang="en-IN" sz="2000" b="1" dirty="0"/>
          </a:p>
          <a:p>
            <a:endParaRPr lang="en-US" sz="2000" b="1" dirty="0"/>
          </a:p>
          <a:p>
            <a:r>
              <a:rPr lang="en-US" sz="2000" b="1" dirty="0"/>
              <a:t>The absence of a reliable mechanism to assess recipe quality poses a significant challenge. Users often struggle to discern the credibility and appeal of a recipe, resulting in a hesitation to try new dishes. Establishing a trustworthy environment where users can confidently explore and experiment with recipes is paramount to the success of a recipe sharing platform.</a:t>
            </a:r>
            <a:endParaRPr lang="en-IN" sz="2000" b="1" dirty="0"/>
          </a:p>
          <a:p>
            <a:endParaRPr lang="en-US" sz="2000" b="1" dirty="0"/>
          </a:p>
          <a:p>
            <a:endParaRPr lang="en-US" sz="2000" b="1" dirty="0"/>
          </a:p>
          <a:p>
            <a:r>
              <a:rPr lang="en-US" sz="2000" b="1" dirty="0"/>
              <a:t>We want to make this easier for the users to share recipes online, and we accepted this challenge to find a way to simplify recipe sharing online, making it accessible to everybody and everyone.</a:t>
            </a:r>
            <a:endParaRPr lang="en-IN" sz="2000" b="1" dirty="0"/>
          </a:p>
          <a:p>
            <a:endParaRPr lang="en-IN" dirty="0"/>
          </a:p>
        </p:txBody>
      </p:sp>
    </p:spTree>
    <p:extLst>
      <p:ext uri="{BB962C8B-B14F-4D97-AF65-F5344CB8AC3E}">
        <p14:creationId xmlns:p14="http://schemas.microsoft.com/office/powerpoint/2010/main" val="3151265527"/>
      </p:ext>
    </p:extLst>
  </p:cSld>
  <p:clrMapOvr>
    <a:masterClrMapping/>
  </p:clrMapOvr>
  <p:transition advTm="4000">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5400600" cy="830997"/>
          </a:xfrm>
          <a:prstGeom prst="rect">
            <a:avLst/>
          </a:prstGeom>
          <a:noFill/>
        </p:spPr>
        <p:txBody>
          <a:bodyPr wrap="square" rtlCol="0">
            <a:spAutoFit/>
          </a:bodyPr>
          <a:lstStyle/>
          <a:p>
            <a:r>
              <a:rPr lang="en-US" sz="4800" b="1" dirty="0">
                <a:latin typeface="Times New Roman" pitchFamily="18" charset="0"/>
                <a:cs typeface="Times New Roman" pitchFamily="18" charset="0"/>
              </a:rPr>
              <a:t>Technical Details</a:t>
            </a:r>
          </a:p>
        </p:txBody>
      </p:sp>
      <p:sp>
        <p:nvSpPr>
          <p:cNvPr id="3" name="Rectangle 2"/>
          <p:cNvSpPr/>
          <p:nvPr/>
        </p:nvSpPr>
        <p:spPr>
          <a:xfrm>
            <a:off x="395536" y="1196752"/>
            <a:ext cx="8136904" cy="5139869"/>
          </a:xfrm>
          <a:prstGeom prst="rect">
            <a:avLst/>
          </a:prstGeom>
        </p:spPr>
        <p:txBody>
          <a:bodyPr wrap="square">
            <a:spAutoFit/>
          </a:bodyPr>
          <a:lstStyle/>
          <a:p>
            <a:pPr lvl="0">
              <a:buFont typeface="Arial" pitchFamily="34" charset="0"/>
              <a:buChar char="•"/>
            </a:pPr>
            <a:r>
              <a:rPr lang="en-US" sz="2000" dirty="0"/>
              <a:t> </a:t>
            </a:r>
            <a:r>
              <a:rPr lang="en-US" sz="2000" b="1" dirty="0"/>
              <a:t>WEB DEVELOPMENT STACK: THE TECHNOLOGY THAT WE HAVE USED IN THIS WEBSITE IS TYPICALLY HTML AND CSS FOR THE FRONT END PART.</a:t>
            </a:r>
          </a:p>
          <a:p>
            <a:pPr lvl="0">
              <a:buFont typeface="Arial" pitchFamily="34" charset="0"/>
              <a:buChar char="•"/>
            </a:pPr>
            <a:endParaRPr lang="en-US" sz="2000" b="1" dirty="0"/>
          </a:p>
          <a:p>
            <a:pPr lvl="0">
              <a:buFont typeface="Arial" pitchFamily="34" charset="0"/>
              <a:buChar char="•"/>
            </a:pPr>
            <a:r>
              <a:rPr lang="en-US" sz="2000" b="1" dirty="0"/>
              <a:t>SEARCH :WE HAVE CREATE A SEARCH FUNCTIONALITY TO HELP USERS FIND RECIPES BASED ON INGREDIANTS.</a:t>
            </a:r>
          </a:p>
          <a:p>
            <a:pPr lvl="0">
              <a:buFont typeface="Arial" pitchFamily="34" charset="0"/>
              <a:buChar char="•"/>
            </a:pPr>
            <a:endParaRPr lang="en-US" sz="2000" b="1" dirty="0"/>
          </a:p>
          <a:p>
            <a:pPr lvl="0">
              <a:buFont typeface="Arial" pitchFamily="34" charset="0"/>
              <a:buChar char="•"/>
            </a:pPr>
            <a:r>
              <a:rPr lang="en-US" sz="2000" b="1" dirty="0"/>
              <a:t>RECIPE SUBMISSION: DEVELOP A FORM FOR USER TO SUBMIT THERE RECIPES.</a:t>
            </a:r>
          </a:p>
          <a:p>
            <a:pPr>
              <a:buFont typeface="Arial" pitchFamily="34" charset="0"/>
              <a:buChar char="•"/>
            </a:pPr>
            <a:endParaRPr lang="en-US" sz="2000" b="1" dirty="0"/>
          </a:p>
          <a:p>
            <a:pPr lvl="0">
              <a:buFont typeface="Arial" pitchFamily="34" charset="0"/>
              <a:buChar char="•"/>
            </a:pPr>
            <a:r>
              <a:rPr lang="en-US" sz="2000" b="1" dirty="0"/>
              <a:t>USER AUTHENTICATION: WE HAVE IMPLEMENT USER REGESTRATION TO ALLOW USER TO CREATE ACCOUNT,SIGN IN AND SECURILY MANAGE THERE PROFILE.</a:t>
            </a:r>
          </a:p>
          <a:p>
            <a:pPr>
              <a:buFont typeface="Arial" pitchFamily="34" charset="0"/>
              <a:buChar char="•"/>
            </a:pPr>
            <a:endParaRPr lang="en-US" sz="2400" dirty="0">
              <a:cs typeface="Times New Roman" pitchFamily="18" charset="0"/>
            </a:endParaRPr>
          </a:p>
          <a:p>
            <a:pPr>
              <a:buFont typeface="Arial" pitchFamily="34" charset="0"/>
              <a:buChar char="•"/>
            </a:pPr>
            <a:r>
              <a:rPr lang="en-US" sz="2400" b="1" dirty="0"/>
              <a:t> </a:t>
            </a:r>
            <a:r>
              <a:rPr lang="en-US" sz="2000" b="1" dirty="0"/>
              <a:t>RECIPE GENERATOR:  THIS METHOD HELPS USER TO GET A RECIPE FROM THE INGREDIENTS THAT USER HAVE .USER WILL ENTER THEIR INGREDIENTS TO GET A RECIPE.</a:t>
            </a:r>
          </a:p>
        </p:txBody>
      </p:sp>
    </p:spTree>
  </p:cSld>
  <p:clrMapOvr>
    <a:masterClrMapping/>
  </p:clrMapOvr>
  <p:transition advTm="4000">
    <p:cut/>
  </p:transition>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614</TotalTime>
  <Words>2587</Words>
  <Application>Microsoft Office PowerPoint</Application>
  <PresentationFormat>On-screen Show (4:3)</PresentationFormat>
  <Paragraphs>203</Paragraphs>
  <Slides>38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Arial Black</vt:lpstr>
      <vt:lpstr>Calibri</vt:lpstr>
      <vt:lpstr>Symbol</vt:lpstr>
      <vt:lpstr>Times New Roman</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Harsainyam Singh</cp:lastModifiedBy>
  <cp:revision>41</cp:revision>
  <dcterms:created xsi:type="dcterms:W3CDTF">2022-12-12T14:14:34Z</dcterms:created>
  <dcterms:modified xsi:type="dcterms:W3CDTF">2023-12-06T09:15:05Z</dcterms:modified>
</cp:coreProperties>
</file>

<file path=docProps/thumbnail.jpeg>
</file>